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7" r:id="rId2"/>
    <p:sldId id="259" r:id="rId3"/>
    <p:sldId id="260" r:id="rId4"/>
    <p:sldId id="261" r:id="rId5"/>
    <p:sldId id="262" r:id="rId6"/>
    <p:sldId id="263" r:id="rId7"/>
    <p:sldId id="264" r:id="rId8"/>
    <p:sldId id="265" r:id="rId9"/>
    <p:sldId id="297" r:id="rId10"/>
    <p:sldId id="269" r:id="rId11"/>
    <p:sldId id="270" r:id="rId12"/>
    <p:sldId id="271" r:id="rId13"/>
    <p:sldId id="272" r:id="rId14"/>
    <p:sldId id="273" r:id="rId15"/>
    <p:sldId id="274" r:id="rId16"/>
    <p:sldId id="277" r:id="rId17"/>
    <p:sldId id="275" r:id="rId18"/>
    <p:sldId id="276" r:id="rId19"/>
    <p:sldId id="278" r:id="rId20"/>
    <p:sldId id="279" r:id="rId21"/>
    <p:sldId id="280" r:id="rId22"/>
    <p:sldId id="281" r:id="rId23"/>
    <p:sldId id="282" r:id="rId24"/>
    <p:sldId id="283" r:id="rId25"/>
    <p:sldId id="285" r:id="rId26"/>
    <p:sldId id="286" r:id="rId27"/>
    <p:sldId id="287" r:id="rId28"/>
    <p:sldId id="284" r:id="rId29"/>
    <p:sldId id="294" r:id="rId30"/>
    <p:sldId id="288" r:id="rId31"/>
    <p:sldId id="289" r:id="rId32"/>
    <p:sldId id="293" r:id="rId33"/>
    <p:sldId id="290" r:id="rId34"/>
    <p:sldId id="291" r:id="rId35"/>
    <p:sldId id="295" r:id="rId36"/>
    <p:sldId id="29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178A10-CBDE-44A1-B343-525170017BEF}">
          <p14:sldIdLst>
            <p14:sldId id="257"/>
            <p14:sldId id="259"/>
            <p14:sldId id="260"/>
            <p14:sldId id="261"/>
            <p14:sldId id="262"/>
            <p14:sldId id="263"/>
            <p14:sldId id="264"/>
            <p14:sldId id="265"/>
            <p14:sldId id="297"/>
            <p14:sldId id="269"/>
            <p14:sldId id="270"/>
            <p14:sldId id="271"/>
            <p14:sldId id="272"/>
            <p14:sldId id="273"/>
            <p14:sldId id="274"/>
            <p14:sldId id="277"/>
            <p14:sldId id="275"/>
            <p14:sldId id="276"/>
            <p14:sldId id="278"/>
            <p14:sldId id="279"/>
            <p14:sldId id="280"/>
            <p14:sldId id="281"/>
            <p14:sldId id="282"/>
            <p14:sldId id="283"/>
            <p14:sldId id="285"/>
            <p14:sldId id="286"/>
            <p14:sldId id="287"/>
            <p14:sldId id="284"/>
            <p14:sldId id="294"/>
            <p14:sldId id="288"/>
            <p14:sldId id="289"/>
            <p14:sldId id="293"/>
            <p14:sldId id="290"/>
            <p14:sldId id="291"/>
            <p14:sldId id="295"/>
            <p14:sldId id="29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2F2F"/>
    <a:srgbClr val="96C52E"/>
    <a:srgbClr val="E1A94C"/>
    <a:srgbClr val="F9E991"/>
    <a:srgbClr val="317CBD"/>
    <a:srgbClr val="4A6A93"/>
    <a:srgbClr val="8094AE"/>
    <a:srgbClr val="3EDA80"/>
    <a:srgbClr val="3CD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436" autoAdjust="0"/>
    <p:restoredTop sz="94660"/>
  </p:normalViewPr>
  <p:slideViewPr>
    <p:cSldViewPr snapToGrid="0">
      <p:cViewPr varScale="1">
        <p:scale>
          <a:sx n="83" d="100"/>
          <a:sy n="83" d="100"/>
        </p:scale>
        <p:origin x="485" y="67"/>
      </p:cViewPr>
      <p:guideLst/>
    </p:cSldViewPr>
  </p:slideViewPr>
  <p:notesTextViewPr>
    <p:cViewPr>
      <p:scale>
        <a:sx n="1" d="1"/>
        <a:sy n="1" d="1"/>
      </p:scale>
      <p:origin x="0" y="0"/>
    </p:cViewPr>
  </p:notesTextViewPr>
  <p:sorterViewPr>
    <p:cViewPr>
      <p:scale>
        <a:sx n="100" d="100"/>
        <a:sy n="100" d="100"/>
      </p:scale>
      <p:origin x="0" y="-5933"/>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5A94D0-F92C-4774-9891-7052BE377C76}" type="datetimeFigureOut">
              <a:rPr lang="en-US" smtClean="0"/>
              <a:t>1/3/2022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04C83A-35CE-4568-8C64-4D0A8C3BBF5E}" type="slidenum">
              <a:rPr lang="en-US" smtClean="0"/>
              <a:t>‹#›</a:t>
            </a:fld>
            <a:endParaRPr lang="en-US"/>
          </a:p>
        </p:txBody>
      </p:sp>
    </p:spTree>
    <p:extLst>
      <p:ext uri="{BB962C8B-B14F-4D97-AF65-F5344CB8AC3E}">
        <p14:creationId xmlns:p14="http://schemas.microsoft.com/office/powerpoint/2010/main" val="15973860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BC8E45-70AD-4E7F-8159-5291ED402A33}"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115699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C8E45-70AD-4E7F-8159-5291ED402A33}"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22034315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C8E45-70AD-4E7F-8159-5291ED402A33}"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305082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DBC8E45-70AD-4E7F-8159-5291ED402A33}"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1452681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DBC8E45-70AD-4E7F-8159-5291ED402A33}" type="datetimeFigureOut">
              <a:rPr lang="en-US" smtClean="0"/>
              <a:t>1/3/2022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2309375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DBC8E45-70AD-4E7F-8159-5291ED402A33}" type="datetimeFigureOut">
              <a:rPr lang="en-US" smtClean="0"/>
              <a:t>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2467871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DBC8E45-70AD-4E7F-8159-5291ED402A33}" type="datetimeFigureOut">
              <a:rPr lang="en-US" smtClean="0"/>
              <a:t>1/3/2022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170713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DBC8E45-70AD-4E7F-8159-5291ED402A33}" type="datetimeFigureOut">
              <a:rPr lang="en-US" smtClean="0"/>
              <a:t>1/3/2022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12242272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BC8E45-70AD-4E7F-8159-5291ED402A33}" type="datetimeFigureOut">
              <a:rPr lang="en-US" smtClean="0"/>
              <a:t>1/3/2022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1352183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BC8E45-70AD-4E7F-8159-5291ED402A33}" type="datetimeFigureOut">
              <a:rPr lang="en-US" smtClean="0"/>
              <a:t>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7501936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DBC8E45-70AD-4E7F-8159-5291ED402A33}" type="datetimeFigureOut">
              <a:rPr lang="en-US" smtClean="0"/>
              <a:t>1/3/2022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F7772-4B40-4126-BFEA-C9D0EB320427}" type="slidenum">
              <a:rPr lang="en-US" smtClean="0"/>
              <a:t>‹#›</a:t>
            </a:fld>
            <a:endParaRPr lang="en-US"/>
          </a:p>
        </p:txBody>
      </p:sp>
    </p:spTree>
    <p:extLst>
      <p:ext uri="{BB962C8B-B14F-4D97-AF65-F5344CB8AC3E}">
        <p14:creationId xmlns:p14="http://schemas.microsoft.com/office/powerpoint/2010/main" val="16177664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BC8E45-70AD-4E7F-8159-5291ED402A33}" type="datetimeFigureOut">
              <a:rPr lang="en-US" smtClean="0"/>
              <a:t>1/3/2022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F7772-4B40-4126-BFEA-C9D0EB320427}" type="slidenum">
              <a:rPr lang="en-US" smtClean="0"/>
              <a:t>‹#›</a:t>
            </a:fld>
            <a:endParaRPr lang="en-US"/>
          </a:p>
        </p:txBody>
      </p:sp>
    </p:spTree>
    <p:extLst>
      <p:ext uri="{BB962C8B-B14F-4D97-AF65-F5344CB8AC3E}">
        <p14:creationId xmlns:p14="http://schemas.microsoft.com/office/powerpoint/2010/main" val="23164303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2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11.png"/><Relationship Id="rId4" Type="http://schemas.microsoft.com/office/2007/relationships/hdphoto" Target="../media/hdphoto2.wdp"/><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20448"/>
          <a:stretch/>
        </p:blipFill>
        <p:spPr>
          <a:xfrm>
            <a:off x="0" y="0"/>
            <a:ext cx="12192000" cy="7132496"/>
          </a:xfrm>
        </p:spPr>
      </p:pic>
      <p:sp>
        <p:nvSpPr>
          <p:cNvPr id="6" name="TextBox 5"/>
          <p:cNvSpPr txBox="1"/>
          <p:nvPr/>
        </p:nvSpPr>
        <p:spPr>
          <a:xfrm>
            <a:off x="230909" y="0"/>
            <a:ext cx="9341108" cy="707886"/>
          </a:xfrm>
          <a:prstGeom prst="rect">
            <a:avLst/>
          </a:prstGeom>
          <a:noFill/>
        </p:spPr>
        <p:txBody>
          <a:bodyPr wrap="square" rtlCol="0">
            <a:spAutoFit/>
          </a:bodyPr>
          <a:lstStyle/>
          <a:p>
            <a:r>
              <a:rPr lang="en-US" sz="4000" dirty="0" smtClean="0">
                <a:solidFill>
                  <a:srgbClr val="4A6A93"/>
                </a:solidFill>
                <a:latin typeface="Berlin Sans FB Demi" panose="020E0802020502020306" pitchFamily="34" charset="0"/>
              </a:rPr>
              <a:t>Modeling Gene Regulatory Network</a:t>
            </a:r>
            <a:endParaRPr lang="en-US" sz="4000" dirty="0">
              <a:solidFill>
                <a:srgbClr val="4A6A93"/>
              </a:solidFill>
              <a:latin typeface="Berlin Sans FB Demi" panose="020E0802020502020306" pitchFamily="34" charset="0"/>
            </a:endParaRPr>
          </a:p>
        </p:txBody>
      </p:sp>
      <p:sp>
        <p:nvSpPr>
          <p:cNvPr id="7" name="TextBox 6"/>
          <p:cNvSpPr txBox="1"/>
          <p:nvPr/>
        </p:nvSpPr>
        <p:spPr>
          <a:xfrm>
            <a:off x="454153" y="658574"/>
            <a:ext cx="4027055" cy="738664"/>
          </a:xfrm>
          <a:prstGeom prst="rect">
            <a:avLst/>
          </a:prstGeom>
          <a:noFill/>
        </p:spPr>
        <p:txBody>
          <a:bodyPr wrap="square" rtlCol="0">
            <a:spAutoFit/>
          </a:bodyPr>
          <a:lstStyle/>
          <a:p>
            <a:r>
              <a:rPr lang="en-US" sz="2400" dirty="0" smtClean="0">
                <a:solidFill>
                  <a:srgbClr val="8094AE"/>
                </a:solidFill>
                <a:latin typeface="Calisto MT" panose="02040603050505030304" pitchFamily="18" charset="0"/>
              </a:rPr>
              <a:t>Mahroo Hajimehdi</a:t>
            </a:r>
          </a:p>
          <a:p>
            <a:r>
              <a:rPr lang="en-US" dirty="0" smtClean="0">
                <a:solidFill>
                  <a:srgbClr val="8094AE"/>
                </a:solidFill>
                <a:latin typeface="Calisto MT" panose="02040603050505030304" pitchFamily="18" charset="0"/>
              </a:rPr>
              <a:t>Jan 2022</a:t>
            </a:r>
            <a:endParaRPr lang="en-US" dirty="0">
              <a:solidFill>
                <a:srgbClr val="8094AE"/>
              </a:solidFill>
              <a:latin typeface="Calisto MT" panose="02040603050505030304" pitchFamily="18" charset="0"/>
            </a:endParaRPr>
          </a:p>
        </p:txBody>
      </p:sp>
    </p:spTree>
    <p:extLst>
      <p:ext uri="{BB962C8B-B14F-4D97-AF65-F5344CB8AC3E}">
        <p14:creationId xmlns:p14="http://schemas.microsoft.com/office/powerpoint/2010/main" val="29039055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57983" y="203317"/>
            <a:ext cx="10515600" cy="1325563"/>
          </a:xfrm>
        </p:spPr>
        <p:txBody>
          <a:bodyPr>
            <a:normAutofit/>
          </a:bodyPr>
          <a:lstStyle/>
          <a:p>
            <a:r>
              <a:rPr lang="en-US" sz="3200" dirty="0">
                <a:solidFill>
                  <a:srgbClr val="ED2F2F"/>
                </a:solidFill>
              </a:rPr>
              <a:t>Stoichiometric </a:t>
            </a:r>
            <a:r>
              <a:rPr lang="en-US" sz="3200" dirty="0" smtClean="0">
                <a:solidFill>
                  <a:srgbClr val="ED2F2F"/>
                </a:solidFill>
              </a:rPr>
              <a:t>Matrix</a:t>
            </a:r>
            <a:endParaRPr lang="en-US" sz="3200" dirty="0">
              <a:solidFill>
                <a:srgbClr val="ED2F2F"/>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395125"/>
                <a:ext cx="10515600" cy="4351338"/>
              </a:xfrm>
            </p:spPr>
            <p:txBody>
              <a:bodyPr>
                <a:noAutofit/>
              </a:bodyPr>
              <a:lstStyle/>
              <a:p>
                <a:pPr marL="0" indent="0">
                  <a:buNone/>
                </a:pPr>
                <a:r>
                  <a:rPr lang="en-US" sz="2400" i="1" dirty="0" smtClean="0"/>
                  <a:t>Stoichiometric coefficients </a:t>
                </a:r>
                <a:r>
                  <a:rPr lang="en-US" sz="2400" dirty="0"/>
                  <a:t>denote the proportion of substrate and product molecules involved in a reaction. For example, for the </a:t>
                </a:r>
                <a:r>
                  <a:rPr lang="en-US" sz="2400" dirty="0" smtClean="0"/>
                  <a:t>reaction</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2</m:t>
                          </m:r>
                        </m:sub>
                      </m:sSub>
                      <m:r>
                        <a:rPr lang="en-US" sz="2400" i="1">
                          <a:latin typeface="Cambria Math" panose="02040503050406030204" pitchFamily="18" charset="0"/>
                        </a:rPr>
                        <m:t>→2</m:t>
                      </m:r>
                      <m:r>
                        <a:rPr lang="en-US" sz="2400" i="1">
                          <a:latin typeface="Cambria Math" panose="02040503050406030204" pitchFamily="18" charset="0"/>
                        </a:rPr>
                        <m:t>𝑃</m:t>
                      </m:r>
                    </m:oMath>
                  </m:oMathPara>
                </a14:m>
                <a:endParaRPr lang="en-US" sz="2400" dirty="0"/>
              </a:p>
              <a:p>
                <a:pPr marL="0" indent="0">
                  <a:buNone/>
                </a:pPr>
                <a:r>
                  <a:rPr lang="en-US" sz="2400" dirty="0"/>
                  <a:t>the stoichiometric coefficients of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oMath>
                </a14:m>
                <a:r>
                  <a:rPr lang="en-US" sz="2400" dirty="0"/>
                  <a:t>,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2</m:t>
                        </m:r>
                      </m:sub>
                    </m:sSub>
                  </m:oMath>
                </a14:m>
                <a:r>
                  <a:rPr lang="en-US" sz="2400" dirty="0"/>
                  <a:t>, and </a:t>
                </a:r>
                <a:r>
                  <a:rPr lang="en-US" sz="2400" i="1" dirty="0"/>
                  <a:t>P</a:t>
                </a:r>
                <a:r>
                  <a:rPr lang="en-US" sz="2400" dirty="0"/>
                  <a:t> are </a:t>
                </a:r>
                <a:r>
                  <a:rPr lang="en-US" sz="2400" dirty="0" smtClean="0"/>
                  <a:t>1</a:t>
                </a:r>
                <a:r>
                  <a:rPr lang="en-US" sz="2400" dirty="0"/>
                  <a:t>, </a:t>
                </a:r>
                <a:r>
                  <a:rPr lang="en-US" sz="2400" dirty="0" smtClean="0"/>
                  <a:t>1, </a:t>
                </a:r>
                <a:r>
                  <a:rPr lang="en-US" sz="2400" dirty="0"/>
                  <a:t>and 2, </a:t>
                </a:r>
                <a:r>
                  <a:rPr lang="en-US" sz="2400" dirty="0" smtClean="0"/>
                  <a:t>respectively.</a:t>
                </a:r>
              </a:p>
              <a:p>
                <a:pPr marL="0" indent="0">
                  <a:buNone/>
                </a:pPr>
                <a:r>
                  <a:rPr lang="en-US" sz="2400" dirty="0"/>
                  <a:t>The change of concentrations in </a:t>
                </a:r>
                <a:r>
                  <a:rPr lang="en-US" sz="2400" dirty="0" smtClean="0"/>
                  <a:t>time can be described using ODEs:</a:t>
                </a:r>
                <a:r>
                  <a:rPr lang="en-US" sz="2400" dirty="0"/>
                  <a:t> </a:t>
                </a:r>
                <a:endParaRPr lang="en-US" sz="2400" dirty="0" smtClean="0"/>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num>
                        <m:den>
                          <m:r>
                            <a:rPr lang="en-US" sz="2400" i="1">
                              <a:latin typeface="Cambria Math" panose="02040503050406030204" pitchFamily="18" charset="0"/>
                            </a:rPr>
                            <m:t>𝑑𝑡</m:t>
                          </m:r>
                        </m:den>
                      </m:f>
                      <m:r>
                        <a:rPr lang="en-US" sz="2400" i="1">
                          <a:latin typeface="Cambria Math" panose="02040503050406030204" pitchFamily="18" charset="0"/>
                        </a:rPr>
                        <m:t>=−</m:t>
                      </m:r>
                      <m:r>
                        <a:rPr lang="en-US" sz="2400" i="1">
                          <a:latin typeface="Cambria Math" panose="02040503050406030204" pitchFamily="18" charset="0"/>
                        </a:rPr>
                        <m:t>𝑣</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𝑑</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2</m:t>
                              </m:r>
                            </m:sub>
                          </m:sSub>
                        </m:num>
                        <m:den>
                          <m:r>
                            <a:rPr lang="en-US" sz="2400" i="1">
                              <a:latin typeface="Cambria Math" panose="02040503050406030204" pitchFamily="18" charset="0"/>
                            </a:rPr>
                            <m:t>𝑑𝑡</m:t>
                          </m:r>
                        </m:den>
                      </m:f>
                      <m:r>
                        <a:rPr lang="en-US" sz="2400" i="1">
                          <a:latin typeface="Cambria Math" panose="02040503050406030204" pitchFamily="18" charset="0"/>
                        </a:rPr>
                        <m:t>=−</m:t>
                      </m:r>
                      <m:r>
                        <a:rPr lang="en-US" sz="2400" i="1">
                          <a:latin typeface="Cambria Math" panose="02040503050406030204" pitchFamily="18" charset="0"/>
                        </a:rPr>
                        <m:t>𝑣</m:t>
                      </m:r>
                      <m:r>
                        <a:rPr lang="en-US" sz="2400" i="1">
                          <a:latin typeface="Cambria Math" panose="02040503050406030204" pitchFamily="18" charset="0"/>
                        </a:rPr>
                        <m:t>      </m:t>
                      </m:r>
                      <m:r>
                        <a:rPr lang="en-US" sz="2400" i="1">
                          <a:latin typeface="Cambria Math" panose="02040503050406030204" pitchFamily="18" charset="0"/>
                        </a:rPr>
                        <m:t>𝑎𝑛𝑑</m:t>
                      </m:r>
                      <m:r>
                        <a:rPr lang="en-US" sz="2400" i="1">
                          <a:latin typeface="Cambria Math" panose="02040503050406030204" pitchFamily="18" charset="0"/>
                        </a:rPr>
                        <m:t>       </m:t>
                      </m:r>
                      <m:f>
                        <m:fPr>
                          <m:ctrlPr>
                            <a:rPr lang="en-US" sz="2400" i="1">
                              <a:latin typeface="Cambria Math" panose="02040503050406030204" pitchFamily="18" charset="0"/>
                            </a:rPr>
                          </m:ctrlPr>
                        </m:fPr>
                        <m:num>
                          <m:r>
                            <a:rPr lang="en-US" sz="2400" i="1">
                              <a:latin typeface="Cambria Math" panose="02040503050406030204" pitchFamily="18" charset="0"/>
                            </a:rPr>
                            <m:t>𝑑𝑃</m:t>
                          </m:r>
                        </m:num>
                        <m:den>
                          <m:r>
                            <a:rPr lang="en-US" sz="2400" i="1">
                              <a:latin typeface="Cambria Math" panose="02040503050406030204" pitchFamily="18" charset="0"/>
                            </a:rPr>
                            <m:t>𝑑𝑡</m:t>
                          </m:r>
                        </m:den>
                      </m:f>
                      <m:r>
                        <a:rPr lang="en-US" sz="2400" i="1">
                          <a:latin typeface="Cambria Math" panose="02040503050406030204" pitchFamily="18" charset="0"/>
                        </a:rPr>
                        <m:t>=2</m:t>
                      </m:r>
                      <m:r>
                        <a:rPr lang="en-US" sz="2400" i="1">
                          <a:latin typeface="Cambria Math" panose="02040503050406030204" pitchFamily="18" charset="0"/>
                        </a:rPr>
                        <m:t>𝑣</m:t>
                      </m:r>
                    </m:oMath>
                  </m:oMathPara>
                </a14:m>
                <a:endParaRPr lang="en-US" sz="2400" dirty="0"/>
              </a:p>
              <a:p>
                <a:pPr marL="0" indent="0">
                  <a:buNone/>
                </a:pPr>
                <a:r>
                  <a:rPr lang="en-US" sz="2400" dirty="0" smtClean="0"/>
                  <a:t>This </a:t>
                </a:r>
                <a:r>
                  <a:rPr lang="en-US" sz="2400" dirty="0"/>
                  <a:t>means that the decay of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oMath>
                </a14:m>
                <a:r>
                  <a:rPr lang="en-US" sz="2400" dirty="0"/>
                  <a:t> with rate </a:t>
                </a:r>
                <a14:m>
                  <m:oMath xmlns:m="http://schemas.openxmlformats.org/officeDocument/2006/math">
                    <m:r>
                      <a:rPr lang="en-US" sz="2400" i="1" smtClean="0">
                        <a:latin typeface="Cambria Math" panose="02040503050406030204" pitchFamily="18" charset="0"/>
                      </a:rPr>
                      <m:t>𝑣</m:t>
                    </m:r>
                  </m:oMath>
                </a14:m>
                <a:r>
                  <a:rPr lang="en-US" sz="2400" dirty="0"/>
                  <a:t> is accompanied by the decay of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2</m:t>
                        </m:r>
                      </m:sub>
                    </m:sSub>
                  </m:oMath>
                </a14:m>
                <a:r>
                  <a:rPr lang="en-US" sz="2400" dirty="0"/>
                  <a:t> with the same rate and by the production of </a:t>
                </a:r>
                <a:r>
                  <a:rPr lang="en-US" sz="2400" i="1" dirty="0"/>
                  <a:t>P</a:t>
                </a:r>
                <a:r>
                  <a:rPr lang="en-US" sz="2400" dirty="0"/>
                  <a:t> with the double </a:t>
                </a:r>
                <a:r>
                  <a:rPr lang="en-US" sz="2400" dirty="0" smtClean="0"/>
                  <a:t>rate.</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395125"/>
                <a:ext cx="10515600" cy="4351338"/>
              </a:xfrm>
              <a:blipFill>
                <a:blip r:embed="rId2"/>
                <a:stretch>
                  <a:fillRect l="-928" t="-1961" r="-870" b="-2381"/>
                </a:stretch>
              </a:blipFill>
            </p:spPr>
            <p:txBody>
              <a:bodyPr/>
              <a:lstStyle/>
              <a:p>
                <a:r>
                  <a:rPr lang="en-US">
                    <a:noFill/>
                  </a:rPr>
                  <a:t> </a:t>
                </a:r>
              </a:p>
            </p:txBody>
          </p:sp>
        </mc:Fallback>
      </mc:AlternateContent>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893" t="8167" r="65771" b="51374"/>
          <a:stretch/>
        </p:blipFill>
        <p:spPr>
          <a:xfrm>
            <a:off x="943582" y="365125"/>
            <a:ext cx="914401" cy="1001949"/>
          </a:xfrm>
          <a:prstGeom prst="rect">
            <a:avLst/>
          </a:prstGeom>
        </p:spPr>
      </p:pic>
    </p:spTree>
    <p:extLst>
      <p:ext uri="{BB962C8B-B14F-4D97-AF65-F5344CB8AC3E}">
        <p14:creationId xmlns:p14="http://schemas.microsoft.com/office/powerpoint/2010/main" val="328141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85618" y="281331"/>
                <a:ext cx="11492346" cy="4351338"/>
              </a:xfrm>
            </p:spPr>
            <p:txBody>
              <a:bodyPr>
                <a:normAutofit/>
              </a:bodyPr>
              <a:lstStyle/>
              <a:p>
                <a:pPr marL="0" indent="0">
                  <a:buNone/>
                </a:pPr>
                <a:r>
                  <a:rPr lang="en-US" sz="2400" dirty="0"/>
                  <a:t>For a metabolic network consisting of </a:t>
                </a:r>
                <a:r>
                  <a:rPr lang="en-US" sz="2400" i="1" dirty="0"/>
                  <a:t>m</a:t>
                </a:r>
                <a:r>
                  <a:rPr lang="en-US" sz="2400" dirty="0"/>
                  <a:t> substances and </a:t>
                </a:r>
                <a:r>
                  <a:rPr lang="en-US" sz="2400" i="1" dirty="0"/>
                  <a:t>r</a:t>
                </a:r>
                <a:r>
                  <a:rPr lang="en-US" sz="2400" dirty="0"/>
                  <a:t> reactions, the system dynamics is described by the system </a:t>
                </a:r>
                <a:r>
                  <a:rPr lang="en-US" sz="2400" dirty="0" smtClean="0"/>
                  <a:t>equations:</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𝑑</m:t>
                          </m:r>
                          <m:sSub>
                            <m:sSubPr>
                              <m:ctrlPr>
                                <a:rPr lang="en-US" sz="2000" i="1">
                                  <a:latin typeface="Cambria Math" panose="02040503050406030204" pitchFamily="18" charset="0"/>
                                </a:rPr>
                              </m:ctrlPr>
                            </m:sSubPr>
                            <m:e>
                              <m:r>
                                <a:rPr lang="en-US" sz="2000" i="1">
                                  <a:latin typeface="Cambria Math" panose="02040503050406030204" pitchFamily="18" charset="0"/>
                                </a:rPr>
                                <m:t>𝑆</m:t>
                              </m:r>
                            </m:e>
                            <m:sub>
                              <m:r>
                                <a:rPr lang="en-US" sz="2000" i="1">
                                  <a:latin typeface="Cambria Math" panose="02040503050406030204" pitchFamily="18" charset="0"/>
                                </a:rPr>
                                <m:t>𝑖</m:t>
                              </m:r>
                            </m:sub>
                          </m:sSub>
                        </m:num>
                        <m:den>
                          <m:r>
                            <a:rPr lang="en-US" sz="2000" i="1">
                              <a:latin typeface="Cambria Math" panose="02040503050406030204" pitchFamily="18" charset="0"/>
                            </a:rPr>
                            <m:t>𝑑𝑥</m:t>
                          </m:r>
                        </m:den>
                      </m:f>
                      <m:r>
                        <a:rPr lang="en-US" sz="2000" i="1">
                          <a:latin typeface="Cambria Math" panose="02040503050406030204" pitchFamily="18" charset="0"/>
                        </a:rPr>
                        <m:t>=</m:t>
                      </m:r>
                      <m:nary>
                        <m:naryPr>
                          <m:chr m:val="∑"/>
                          <m:limLoc m:val="undOvr"/>
                          <m:ctrlPr>
                            <a:rPr lang="en-US" sz="2000" i="1">
                              <a:latin typeface="Cambria Math" panose="02040503050406030204" pitchFamily="18" charset="0"/>
                            </a:rPr>
                          </m:ctrlPr>
                        </m:naryPr>
                        <m:sub>
                          <m:r>
                            <a:rPr lang="en-US" sz="2000" i="1">
                              <a:latin typeface="Cambria Math" panose="02040503050406030204" pitchFamily="18" charset="0"/>
                            </a:rPr>
                            <m:t>𝑗</m:t>
                          </m:r>
                          <m:r>
                            <a:rPr lang="en-US" sz="2000" i="1">
                              <a:latin typeface="Cambria Math" panose="02040503050406030204" pitchFamily="18" charset="0"/>
                            </a:rPr>
                            <m:t>=1</m:t>
                          </m:r>
                        </m:sub>
                        <m:sup>
                          <m:r>
                            <a:rPr lang="en-US" sz="2000" i="1">
                              <a:latin typeface="Cambria Math" panose="02040503050406030204" pitchFamily="18" charset="0"/>
                            </a:rPr>
                            <m:t>𝑟</m:t>
                          </m:r>
                        </m:sup>
                        <m:e>
                          <m:sSub>
                            <m:sSubPr>
                              <m:ctrlPr>
                                <a:rPr lang="en-US" sz="2000" i="1">
                                  <a:latin typeface="Cambria Math" panose="02040503050406030204" pitchFamily="18" charset="0"/>
                                </a:rPr>
                              </m:ctrlPr>
                            </m:sSubPr>
                            <m:e>
                              <m:r>
                                <a:rPr lang="en-US" sz="2000" i="1">
                                  <a:latin typeface="Cambria Math" panose="02040503050406030204" pitchFamily="18" charset="0"/>
                                </a:rPr>
                                <m:t>𝑛</m:t>
                              </m:r>
                            </m:e>
                            <m:sub>
                              <m:r>
                                <a:rPr lang="en-US" sz="2000" i="1">
                                  <a:latin typeface="Cambria Math" panose="02040503050406030204" pitchFamily="18" charset="0"/>
                                </a:rPr>
                                <m:t>𝑖𝑗</m:t>
                              </m:r>
                            </m:sub>
                          </m:sSub>
                          <m:sSub>
                            <m:sSubPr>
                              <m:ctrlPr>
                                <a:rPr lang="en-US" sz="2000" i="1" smtClean="0">
                                  <a:latin typeface="Cambria Math" panose="02040503050406030204" pitchFamily="18" charset="0"/>
                                </a:rPr>
                              </m:ctrlPr>
                            </m:sSubPr>
                            <m:e>
                              <m:r>
                                <a:rPr lang="en-US" sz="2000" i="1">
                                  <a:latin typeface="Cambria Math" panose="02040503050406030204" pitchFamily="18" charset="0"/>
                                </a:rPr>
                                <m:t>𝑣</m:t>
                              </m:r>
                            </m:e>
                            <m:sub>
                              <m:r>
                                <a:rPr lang="en-US" sz="2000" i="1">
                                  <a:latin typeface="Cambria Math" panose="02040503050406030204" pitchFamily="18" charset="0"/>
                                </a:rPr>
                                <m:t>𝑗</m:t>
                              </m:r>
                              <m:r>
                                <a:rPr lang="en-US" sz="2000" i="1">
                                  <a:latin typeface="Cambria Math" panose="02040503050406030204" pitchFamily="18" charset="0"/>
                                </a:rPr>
                                <m:t>    </m:t>
                              </m:r>
                              <m:r>
                                <a:rPr lang="en-US" sz="2000" i="1">
                                  <a:latin typeface="Cambria Math" panose="02040503050406030204" pitchFamily="18" charset="0"/>
                                </a:rPr>
                                <m:t>𝑖</m:t>
                              </m:r>
                              <m:r>
                                <a:rPr lang="en-US" sz="2000" i="1">
                                  <a:latin typeface="Cambria Math" panose="02040503050406030204" pitchFamily="18" charset="0"/>
                                </a:rPr>
                                <m:t>=1,  2,…,</m:t>
                              </m:r>
                              <m:r>
                                <a:rPr lang="en-US" sz="2000" i="1">
                                  <a:latin typeface="Cambria Math" panose="02040503050406030204" pitchFamily="18" charset="0"/>
                                </a:rPr>
                                <m:t>𝑚</m:t>
                              </m:r>
                            </m:sub>
                          </m:sSub>
                        </m:e>
                      </m:nary>
                    </m:oMath>
                  </m:oMathPara>
                </a14:m>
                <a:endParaRPr lang="en-US" sz="2400" dirty="0"/>
              </a:p>
              <a:p>
                <a:pPr marL="0" indent="0">
                  <a:buNone/>
                </a:pPr>
                <a:r>
                  <a:rPr lang="en-US" sz="2400" dirty="0"/>
                  <a:t>The quantities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𝑖𝑗</m:t>
                        </m:r>
                      </m:sub>
                    </m:sSub>
                  </m:oMath>
                </a14:m>
                <a:r>
                  <a:rPr lang="en-US" sz="2400" dirty="0"/>
                  <a:t> are the stoichiometric coefficients of the </a:t>
                </a:r>
                <a:r>
                  <a:rPr lang="en-US" sz="2400" i="1" dirty="0" err="1"/>
                  <a:t>ith</a:t>
                </a:r>
                <a:r>
                  <a:rPr lang="en-US" sz="2400" dirty="0"/>
                  <a:t> metabolite in the </a:t>
                </a:r>
                <a:r>
                  <a:rPr lang="en-US" sz="2400" i="1" dirty="0" err="1"/>
                  <a:t>jth</a:t>
                </a:r>
                <a:r>
                  <a:rPr lang="en-US" sz="2400" dirty="0"/>
                  <a:t> reaction</a:t>
                </a:r>
                <a:r>
                  <a:rPr lang="en-US" sz="2400" dirty="0" smtClean="0"/>
                  <a:t>.</a:t>
                </a:r>
                <a:r>
                  <a:rPr lang="en-US" sz="2400" dirty="0"/>
                  <a:t> The stoichiometric coefficients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𝑛</m:t>
                        </m:r>
                      </m:e>
                      <m:sub>
                        <m:r>
                          <a:rPr lang="en-US" sz="2400" i="1">
                            <a:latin typeface="Cambria Math" panose="02040503050406030204" pitchFamily="18" charset="0"/>
                          </a:rPr>
                          <m:t>𝑖𝑗</m:t>
                        </m:r>
                      </m:sub>
                    </m:sSub>
                  </m:oMath>
                </a14:m>
                <a:r>
                  <a:rPr lang="en-US" sz="2400" dirty="0"/>
                  <a:t> assigned to the compounds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𝑖</m:t>
                        </m:r>
                      </m:sub>
                    </m:sSub>
                  </m:oMath>
                </a14:m>
                <a:r>
                  <a:rPr lang="en-US" sz="2400" dirty="0"/>
                  <a:t> and the reactions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𝑗</m:t>
                        </m:r>
                      </m:sub>
                    </m:sSub>
                  </m:oMath>
                </a14:m>
                <a:r>
                  <a:rPr lang="en-US" sz="2400" dirty="0"/>
                  <a:t> can be combined into the </a:t>
                </a:r>
                <a:r>
                  <a:rPr lang="en-US" sz="2400" b="1" dirty="0"/>
                  <a:t>stoichiometric matrix N </a:t>
                </a:r>
                <a:r>
                  <a:rPr lang="en-US" sz="2400" dirty="0"/>
                  <a:t>with</a:t>
                </a:r>
                <a:endParaRPr lang="en-US" sz="2400" dirty="0" smtClean="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85618" y="281331"/>
                <a:ext cx="11492346" cy="4351338"/>
              </a:xfrm>
              <a:blipFill>
                <a:blip r:embed="rId2"/>
                <a:stretch>
                  <a:fillRect l="-796" t="-1961" r="-1061"/>
                </a:stretch>
              </a:blipFill>
            </p:spPr>
            <p:txBody>
              <a:bodyPr/>
              <a:lstStyle/>
              <a:p>
                <a:r>
                  <a:rPr lang="en-US">
                    <a:noFill/>
                  </a:rPr>
                  <a:t> </a:t>
                </a:r>
              </a:p>
            </p:txBody>
          </p:sp>
        </mc:Fallback>
      </mc:AlternateContent>
      <p:pic>
        <p:nvPicPr>
          <p:cNvPr id="7" name="Picture 6" descr="C:\Users\mahro\OneDrive\Pictures\Screenshots\Screenshot (208).png"/>
          <p:cNvPicPr/>
          <p:nvPr/>
        </p:nvPicPr>
        <p:blipFill>
          <a:blip r:embed="rId3">
            <a:extLst>
              <a:ext uri="{28A0092B-C50C-407E-A947-70E740481C1C}">
                <a14:useLocalDpi xmlns:a14="http://schemas.microsoft.com/office/drawing/2010/main" val="0"/>
              </a:ext>
            </a:extLst>
          </a:blip>
          <a:srcRect/>
          <a:stretch>
            <a:fillRect/>
          </a:stretch>
        </p:blipFill>
        <p:spPr bwMode="auto">
          <a:xfrm>
            <a:off x="628073" y="3703783"/>
            <a:ext cx="5015345" cy="2937162"/>
          </a:xfrm>
          <a:prstGeom prst="rect">
            <a:avLst/>
          </a:prstGeom>
          <a:noFill/>
          <a:ln>
            <a:noFill/>
          </a:ln>
        </p:spPr>
      </p:pic>
      <p:sp>
        <p:nvSpPr>
          <p:cNvPr id="6" name="Rectangle 5"/>
          <p:cNvSpPr/>
          <p:nvPr/>
        </p:nvSpPr>
        <p:spPr>
          <a:xfrm>
            <a:off x="4581236" y="4826181"/>
            <a:ext cx="1376218" cy="135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4645891" y="5167023"/>
            <a:ext cx="7232073" cy="830997"/>
          </a:xfrm>
          <a:prstGeom prst="rect">
            <a:avLst/>
          </a:prstGeom>
        </p:spPr>
        <p:txBody>
          <a:bodyPr wrap="square">
            <a:spAutoFit/>
          </a:bodyPr>
          <a:lstStyle/>
          <a:p>
            <a:pPr marL="457200" indent="-457200">
              <a:buFont typeface="Times New Roman" panose="02020603050405020304" pitchFamily="18" charset="0"/>
              <a:buChar char="↓"/>
            </a:pPr>
            <a:r>
              <a:rPr lang="en-US" sz="2400" dirty="0" smtClean="0">
                <a:ea typeface="Calibri" panose="020F0502020204030204" pitchFamily="34" charset="0"/>
                <a:cs typeface="Arial" panose="020B0604020202020204" pitchFamily="34" charset="0"/>
              </a:rPr>
              <a:t>each </a:t>
            </a:r>
            <a:r>
              <a:rPr lang="en-US" sz="2400" i="1" dirty="0">
                <a:ea typeface="Calibri" panose="020F0502020204030204" pitchFamily="34" charset="0"/>
                <a:cs typeface="Arial" panose="020B0604020202020204" pitchFamily="34" charset="0"/>
              </a:rPr>
              <a:t>column</a:t>
            </a:r>
            <a:r>
              <a:rPr lang="en-US" sz="2400" dirty="0">
                <a:ea typeface="Calibri" panose="020F0502020204030204" pitchFamily="34" charset="0"/>
                <a:cs typeface="Arial" panose="020B0604020202020204" pitchFamily="34" charset="0"/>
              </a:rPr>
              <a:t> belongs to a </a:t>
            </a:r>
            <a:r>
              <a:rPr lang="en-US" sz="2400" dirty="0" smtClean="0">
                <a:ea typeface="Calibri" panose="020F0502020204030204" pitchFamily="34" charset="0"/>
                <a:cs typeface="Arial" panose="020B0604020202020204" pitchFamily="34" charset="0"/>
              </a:rPr>
              <a:t>reaction</a:t>
            </a:r>
          </a:p>
          <a:p>
            <a:pPr marL="457200" indent="-457200">
              <a:buFont typeface="Times New Roman" panose="02020603050405020304" pitchFamily="18" charset="0"/>
              <a:buChar char="→"/>
            </a:pPr>
            <a:r>
              <a:rPr lang="en-US" sz="2400" dirty="0" smtClean="0">
                <a:ea typeface="Calibri" panose="020F0502020204030204" pitchFamily="34" charset="0"/>
                <a:cs typeface="Arial" panose="020B0604020202020204" pitchFamily="34" charset="0"/>
              </a:rPr>
              <a:t>each </a:t>
            </a:r>
            <a:r>
              <a:rPr lang="en-US" sz="2400" i="1" dirty="0" smtClean="0">
                <a:ea typeface="Calibri" panose="020F0502020204030204" pitchFamily="34" charset="0"/>
                <a:cs typeface="Arial" panose="020B0604020202020204" pitchFamily="34" charset="0"/>
              </a:rPr>
              <a:t>row</a:t>
            </a:r>
            <a:r>
              <a:rPr lang="en-US" sz="2400" dirty="0" smtClean="0">
                <a:ea typeface="Calibri" panose="020F0502020204030204" pitchFamily="34" charset="0"/>
                <a:cs typeface="Arial" panose="020B0604020202020204" pitchFamily="34" charset="0"/>
              </a:rPr>
              <a:t> </a:t>
            </a:r>
            <a:r>
              <a:rPr lang="en-US" sz="2400" dirty="0">
                <a:ea typeface="Calibri" panose="020F0502020204030204" pitchFamily="34" charset="0"/>
                <a:cs typeface="Arial" panose="020B0604020202020204" pitchFamily="34" charset="0"/>
              </a:rPr>
              <a:t>to a </a:t>
            </a:r>
            <a:r>
              <a:rPr lang="en-US" sz="2400" dirty="0" smtClean="0">
                <a:ea typeface="Calibri" panose="020F0502020204030204" pitchFamily="34" charset="0"/>
                <a:cs typeface="Arial" panose="020B0604020202020204" pitchFamily="34" charset="0"/>
              </a:rPr>
              <a:t>compound.</a:t>
            </a:r>
            <a:endParaRPr lang="en-US" sz="2400" dirty="0"/>
          </a:p>
        </p:txBody>
      </p:sp>
    </p:spTree>
    <p:extLst>
      <p:ext uri="{BB962C8B-B14F-4D97-AF65-F5344CB8AC3E}">
        <p14:creationId xmlns:p14="http://schemas.microsoft.com/office/powerpoint/2010/main" val="1747910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ahro\OneDrive\Pictures\Screenshots\Screenshot (209).png"/>
          <p:cNvPicPr/>
          <p:nvPr/>
        </p:nvPicPr>
        <p:blipFill>
          <a:blip r:embed="rId2">
            <a:extLst>
              <a:ext uri="{28A0092B-C50C-407E-A947-70E740481C1C}">
                <a14:useLocalDpi xmlns:a14="http://schemas.microsoft.com/office/drawing/2010/main" val="0"/>
              </a:ext>
            </a:extLst>
          </a:blip>
          <a:srcRect/>
          <a:stretch>
            <a:fillRect/>
          </a:stretch>
        </p:blipFill>
        <p:spPr bwMode="auto">
          <a:xfrm>
            <a:off x="2724729" y="147782"/>
            <a:ext cx="6964216" cy="6557818"/>
          </a:xfrm>
          <a:prstGeom prst="rect">
            <a:avLst/>
          </a:prstGeom>
          <a:noFill/>
          <a:ln>
            <a:noFill/>
          </a:ln>
        </p:spPr>
      </p:pic>
    </p:spTree>
    <p:extLst>
      <p:ext uri="{BB962C8B-B14F-4D97-AF65-F5344CB8AC3E}">
        <p14:creationId xmlns:p14="http://schemas.microsoft.com/office/powerpoint/2010/main" val="6072866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230909" y="547135"/>
                <a:ext cx="11702473" cy="3552918"/>
              </a:xfrm>
            </p:spPr>
            <p:txBody>
              <a:bodyPr>
                <a:normAutofit/>
              </a:bodyPr>
              <a:lstStyle/>
              <a:p>
                <a:pPr marL="0" indent="0">
                  <a:buNone/>
                </a:pPr>
                <a:r>
                  <a:rPr lang="en-US" sz="2400" dirty="0" smtClean="0"/>
                  <a:t>the mathematical description of the metabolic system consists of a vector </a:t>
                </a:r>
                <a14:m>
                  <m:oMath xmlns:m="http://schemas.openxmlformats.org/officeDocument/2006/math">
                    <m:r>
                      <a:rPr lang="en-US" sz="2400" i="1">
                        <a:latin typeface="Cambria Math" panose="02040503050406030204" pitchFamily="18" charset="0"/>
                      </a:rPr>
                      <m:t>𝑆</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𝑆</m:t>
                            </m:r>
                          </m:e>
                          <m:sub>
                            <m:r>
                              <a:rPr lang="en-US" sz="2400" i="1">
                                <a:latin typeface="Cambria Math" panose="02040503050406030204" pitchFamily="18" charset="0"/>
                              </a:rPr>
                              <m:t>𝑛</m:t>
                            </m:r>
                          </m:sub>
                        </m:sSub>
                        <m:r>
                          <a:rPr lang="en-US" sz="2400" i="1">
                            <a:latin typeface="Cambria Math" panose="02040503050406030204" pitchFamily="18" charset="0"/>
                          </a:rPr>
                          <m:t>)</m:t>
                        </m:r>
                      </m:e>
                      <m:sup>
                        <m:r>
                          <a:rPr lang="en-US" sz="2400" i="1">
                            <a:latin typeface="Cambria Math" panose="02040503050406030204" pitchFamily="18" charset="0"/>
                          </a:rPr>
                          <m:t>𝑇</m:t>
                        </m:r>
                      </m:sup>
                    </m:sSup>
                  </m:oMath>
                </a14:m>
                <a:r>
                  <a:rPr lang="en-US" sz="2400" dirty="0"/>
                  <a:t> of concentration values, a vector </a:t>
                </a:r>
                <a14:m>
                  <m:oMath xmlns:m="http://schemas.openxmlformats.org/officeDocument/2006/math">
                    <m:r>
                      <a:rPr lang="en-US" sz="2400" i="1">
                        <a:latin typeface="Cambria Math" panose="02040503050406030204" pitchFamily="18" charset="0"/>
                      </a:rPr>
                      <m:t>𝑣</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𝑣</m:t>
                            </m:r>
                          </m:e>
                          <m:sub>
                            <m:r>
                              <a:rPr lang="en-US" sz="2400" i="1">
                                <a:latin typeface="Cambria Math" panose="02040503050406030204" pitchFamily="18" charset="0"/>
                              </a:rPr>
                              <m:t>𝑟</m:t>
                            </m:r>
                          </m:sub>
                        </m:sSub>
                        <m:r>
                          <a:rPr lang="en-US" sz="2400" i="1">
                            <a:latin typeface="Cambria Math" panose="02040503050406030204" pitchFamily="18" charset="0"/>
                          </a:rPr>
                          <m:t>)</m:t>
                        </m:r>
                      </m:e>
                      <m:sup>
                        <m:r>
                          <a:rPr lang="en-US" sz="2400" i="1">
                            <a:latin typeface="Cambria Math" panose="02040503050406030204" pitchFamily="18" charset="0"/>
                          </a:rPr>
                          <m:t>𝑇</m:t>
                        </m:r>
                      </m:sup>
                    </m:sSup>
                  </m:oMath>
                </a14:m>
                <a:r>
                  <a:rPr lang="en-US" sz="2400" dirty="0"/>
                  <a:t>reaction rates, a parameter vector</a:t>
                </a:r>
                <a14:m>
                  <m:oMath xmlns:m="http://schemas.openxmlformats.org/officeDocument/2006/math">
                    <m:r>
                      <a:rPr lang="en-US" sz="2400" i="1">
                        <a:latin typeface="Cambria Math" panose="02040503050406030204" pitchFamily="18" charset="0"/>
                      </a:rPr>
                      <m:t> </m:t>
                    </m:r>
                    <m:r>
                      <a:rPr lang="en-US" sz="2400" i="1">
                        <a:latin typeface="Cambria Math" panose="02040503050406030204" pitchFamily="18" charset="0"/>
                      </a:rPr>
                      <m:t>𝑝</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r>
                          <a:rPr lang="en-US" sz="2400" i="1">
                            <a:latin typeface="Cambria Math" panose="02040503050406030204" pitchFamily="18" charset="0"/>
                          </a:rPr>
                          <m:t>𝑝</m:t>
                        </m:r>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𝑝</m:t>
                            </m:r>
                          </m:e>
                          <m:sub>
                            <m:r>
                              <a:rPr lang="en-US" sz="2400" i="1">
                                <a:latin typeface="Cambria Math" panose="02040503050406030204" pitchFamily="18" charset="0"/>
                              </a:rPr>
                              <m:t>𝑚</m:t>
                            </m:r>
                          </m:sub>
                        </m:sSub>
                        <m:r>
                          <a:rPr lang="en-US" sz="2400" i="1">
                            <a:latin typeface="Cambria Math" panose="02040503050406030204" pitchFamily="18" charset="0"/>
                          </a:rPr>
                          <m:t>)</m:t>
                        </m:r>
                      </m:e>
                      <m:sup>
                        <m:r>
                          <a:rPr lang="en-US" sz="2400" i="1">
                            <a:latin typeface="Cambria Math" panose="02040503050406030204" pitchFamily="18" charset="0"/>
                          </a:rPr>
                          <m:t>𝑇</m:t>
                        </m:r>
                      </m:sup>
                    </m:sSup>
                  </m:oMath>
                </a14:m>
                <a:r>
                  <a:rPr lang="en-US" sz="2400" dirty="0"/>
                  <a:t>, and the stoichiometric matrix </a:t>
                </a:r>
                <a:r>
                  <a:rPr lang="en-US" sz="2400" b="1" dirty="0" smtClean="0"/>
                  <a:t>N</a:t>
                </a:r>
                <a:r>
                  <a:rPr lang="en-US" sz="2400" dirty="0" smtClean="0"/>
                  <a:t>.</a:t>
                </a:r>
              </a:p>
              <a:p>
                <a:pPr marL="0" indent="0">
                  <a:buNone/>
                </a:pPr>
                <a:r>
                  <a:rPr lang="en-US" sz="2400" dirty="0" smtClean="0"/>
                  <a:t>If </a:t>
                </a:r>
                <a:r>
                  <a:rPr lang="en-US" sz="2400" dirty="0"/>
                  <a:t>the system is in steady state, we can also consider the vector </a:t>
                </a:r>
                <a14:m>
                  <m:oMath xmlns:m="http://schemas.openxmlformats.org/officeDocument/2006/math">
                    <m:r>
                      <a:rPr lang="en-US" sz="2400" i="1">
                        <a:latin typeface="Cambria Math" panose="02040503050406030204" pitchFamily="18" charset="0"/>
                      </a:rPr>
                      <m:t>𝐽</m:t>
                    </m:r>
                    <m:r>
                      <a:rPr lang="en-US" sz="2400" b="0" i="1" smtClean="0">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1</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2</m:t>
                            </m:r>
                          </m:sub>
                        </m:sSub>
                        <m:r>
                          <a:rPr lang="en-US" sz="2400" i="1">
                            <a:latin typeface="Cambria Math" panose="02040503050406030204" pitchFamily="18" charset="0"/>
                          </a:rPr>
                          <m:t>,…, </m:t>
                        </m:r>
                        <m:sSub>
                          <m:sSubPr>
                            <m:ctrlPr>
                              <a:rPr lang="en-US" sz="2400" i="1">
                                <a:latin typeface="Cambria Math" panose="02040503050406030204" pitchFamily="18" charset="0"/>
                              </a:rPr>
                            </m:ctrlPr>
                          </m:sSubPr>
                          <m:e>
                            <m:r>
                              <a:rPr lang="en-US" sz="2400" i="1">
                                <a:latin typeface="Cambria Math" panose="02040503050406030204" pitchFamily="18" charset="0"/>
                              </a:rPr>
                              <m:t>𝐽</m:t>
                            </m:r>
                          </m:e>
                          <m:sub>
                            <m:r>
                              <a:rPr lang="en-US" sz="2400" i="1">
                                <a:latin typeface="Cambria Math" panose="02040503050406030204" pitchFamily="18" charset="0"/>
                              </a:rPr>
                              <m:t>𝑟</m:t>
                            </m:r>
                          </m:sub>
                        </m:sSub>
                        <m:r>
                          <a:rPr lang="en-US" sz="2400" i="1">
                            <a:latin typeface="Cambria Math" panose="02040503050406030204" pitchFamily="18" charset="0"/>
                          </a:rPr>
                          <m:t>)</m:t>
                        </m:r>
                      </m:e>
                      <m:sup>
                        <m:r>
                          <a:rPr lang="en-US" sz="2400" i="1">
                            <a:latin typeface="Cambria Math" panose="02040503050406030204" pitchFamily="18" charset="0"/>
                          </a:rPr>
                          <m:t>𝑇</m:t>
                        </m:r>
                      </m:sup>
                    </m:sSup>
                  </m:oMath>
                </a14:m>
                <a:r>
                  <a:rPr lang="en-US" sz="2400" dirty="0" smtClean="0"/>
                  <a:t> containing </a:t>
                </a:r>
                <a:r>
                  <a:rPr lang="en-US" sz="2400" dirty="0"/>
                  <a:t>the steady-state </a:t>
                </a:r>
                <a:r>
                  <a:rPr lang="en-US" sz="2400" dirty="0" smtClean="0"/>
                  <a:t>fluxes.</a:t>
                </a:r>
              </a:p>
              <a:p>
                <a:pPr marL="0" indent="0">
                  <a:buNone/>
                </a:pPr>
                <a:r>
                  <a:rPr lang="en-US" sz="2400" dirty="0" smtClean="0"/>
                  <a:t>With </a:t>
                </a:r>
                <a:r>
                  <a:rPr lang="en-US" sz="2400" dirty="0"/>
                  <a:t>these </a:t>
                </a:r>
                <a:r>
                  <a:rPr lang="en-US" sz="2400" dirty="0" smtClean="0"/>
                  <a:t>notions, the </a:t>
                </a:r>
                <a:r>
                  <a:rPr lang="en-US" sz="2400" dirty="0"/>
                  <a:t>balance equation reads</a:t>
                </a:r>
                <a:r>
                  <a:rPr lang="en-US" sz="2400" dirty="0" smtClean="0"/>
                  <a:t>:</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𝑑𝑆</m:t>
                          </m:r>
                        </m:num>
                        <m:den>
                          <m:r>
                            <a:rPr lang="en-US" sz="2400" i="1">
                              <a:latin typeface="Cambria Math" panose="02040503050406030204" pitchFamily="18" charset="0"/>
                            </a:rPr>
                            <m:t>𝑑𝑥</m:t>
                          </m:r>
                        </m:den>
                      </m:f>
                      <m:r>
                        <a:rPr lang="en-US" sz="2400" i="1">
                          <a:latin typeface="Cambria Math" panose="02040503050406030204" pitchFamily="18" charset="0"/>
                        </a:rPr>
                        <m:t>=</m:t>
                      </m:r>
                      <m:r>
                        <a:rPr lang="en-US" sz="2400" i="1">
                          <a:latin typeface="Cambria Math" panose="02040503050406030204" pitchFamily="18" charset="0"/>
                        </a:rPr>
                        <m:t>𝑁𝑣</m:t>
                      </m:r>
                    </m:oMath>
                  </m:oMathPara>
                </a14:m>
                <a:endParaRPr lang="en-US" sz="2400" dirty="0" smtClean="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230909" y="547135"/>
                <a:ext cx="11702473" cy="3552918"/>
              </a:xfrm>
              <a:blipFill>
                <a:blip r:embed="rId2"/>
                <a:stretch>
                  <a:fillRect l="-833" t="-2230"/>
                </a:stretch>
              </a:blipFill>
            </p:spPr>
            <p:txBody>
              <a:bodyPr/>
              <a:lstStyle/>
              <a:p>
                <a:r>
                  <a:rPr lang="en-US">
                    <a:noFill/>
                  </a:rPr>
                  <a:t> </a:t>
                </a:r>
              </a:p>
            </p:txBody>
          </p:sp>
        </mc:Fallback>
      </mc:AlternateContent>
      <p:pic>
        <p:nvPicPr>
          <p:cNvPr id="5124" name="Picture 4" descr="Question Icon Design, Question Icons, Questionmark Icon, Ask Icon PNG and  Vector with Transparent Background for Free Download | Question icon, Question  mark icon, Icon desig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541" y="4612301"/>
            <a:ext cx="601509" cy="6015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147050" y="4563552"/>
            <a:ext cx="10671324" cy="707886"/>
          </a:xfrm>
          <a:prstGeom prst="rect">
            <a:avLst/>
          </a:prstGeom>
        </p:spPr>
        <p:txBody>
          <a:bodyPr wrap="square">
            <a:spAutoFit/>
          </a:bodyPr>
          <a:lstStyle/>
          <a:p>
            <a:r>
              <a:rPr lang="en-US" sz="2000" dirty="0" smtClean="0"/>
              <a:t>Flux?</a:t>
            </a:r>
          </a:p>
          <a:p>
            <a:r>
              <a:rPr lang="en-US" sz="2000" dirty="0" smtClean="0"/>
              <a:t>Flux or metabolic flux is the rate of </a:t>
            </a:r>
            <a:r>
              <a:rPr lang="en-US" sz="2000" b="1" dirty="0" smtClean="0"/>
              <a:t>turnover</a:t>
            </a:r>
            <a:r>
              <a:rPr lang="en-US" sz="2000" dirty="0" smtClean="0"/>
              <a:t> of molecules through a metabolic pathway.</a:t>
            </a:r>
            <a:endParaRPr lang="en-US" dirty="0"/>
          </a:p>
        </p:txBody>
      </p:sp>
      <p:pic>
        <p:nvPicPr>
          <p:cNvPr id="7" name="Picture 4" descr="Question Icon Design, Question Icons, Questionmark Icon, Ask Icon PNG and  Vector with Transparent Background for Free Download | Question icon, Question  mark icon, Icon desig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541" y="5368936"/>
            <a:ext cx="601509" cy="60150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147050" y="5320187"/>
            <a:ext cx="10671324" cy="707886"/>
          </a:xfrm>
          <a:prstGeom prst="rect">
            <a:avLst/>
          </a:prstGeom>
        </p:spPr>
        <p:txBody>
          <a:bodyPr wrap="square">
            <a:spAutoFit/>
          </a:bodyPr>
          <a:lstStyle/>
          <a:p>
            <a:r>
              <a:rPr lang="en-US" sz="2000" dirty="0" smtClean="0"/>
              <a:t>Turnover rate?</a:t>
            </a:r>
          </a:p>
          <a:p>
            <a:r>
              <a:rPr lang="en-US" sz="2000" dirty="0" smtClean="0"/>
              <a:t>The rate </a:t>
            </a:r>
            <a:r>
              <a:rPr lang="en-US" sz="2000" dirty="0"/>
              <a:t>of substrate molecules </a:t>
            </a:r>
            <a:r>
              <a:rPr lang="en-US" sz="2000" b="1" dirty="0"/>
              <a:t>transformed</a:t>
            </a:r>
            <a:r>
              <a:rPr lang="en-US" sz="2000" dirty="0"/>
              <a:t> per minute by a single enzyme </a:t>
            </a:r>
            <a:r>
              <a:rPr lang="en-US" sz="2000" dirty="0" smtClean="0"/>
              <a:t>molecule.</a:t>
            </a:r>
            <a:endParaRPr lang="en-US" sz="2000" dirty="0"/>
          </a:p>
        </p:txBody>
      </p:sp>
    </p:spTree>
    <p:extLst>
      <p:ext uri="{BB962C8B-B14F-4D97-AF65-F5344CB8AC3E}">
        <p14:creationId xmlns:p14="http://schemas.microsoft.com/office/powerpoint/2010/main" val="32610322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65125"/>
            <a:ext cx="10744200" cy="1325563"/>
          </a:xfrm>
        </p:spPr>
        <p:txBody>
          <a:bodyPr>
            <a:normAutofit/>
          </a:bodyPr>
          <a:lstStyle/>
          <a:p>
            <a:r>
              <a:rPr lang="en-US" sz="2800" dirty="0" smtClean="0">
                <a:solidFill>
                  <a:srgbClr val="ED2F2F"/>
                </a:solidFill>
              </a:rPr>
              <a:t>2-1 Information Encoded in the Stoichiometric Matrix N</a:t>
            </a:r>
            <a:endParaRPr lang="en-US" sz="2800" dirty="0">
              <a:solidFill>
                <a:srgbClr val="ED2F2F"/>
              </a:solidFill>
            </a:endParaRPr>
          </a:p>
        </p:txBody>
      </p:sp>
      <p:sp>
        <p:nvSpPr>
          <p:cNvPr id="3" name="Content Placeholder 2"/>
          <p:cNvSpPr>
            <a:spLocks noGrp="1"/>
          </p:cNvSpPr>
          <p:nvPr>
            <p:ph idx="1"/>
          </p:nvPr>
        </p:nvSpPr>
        <p:spPr>
          <a:xfrm>
            <a:off x="389021" y="1857710"/>
            <a:ext cx="11185357" cy="4351338"/>
          </a:xfrm>
        </p:spPr>
        <p:txBody>
          <a:bodyPr/>
          <a:lstStyle/>
          <a:p>
            <a:pPr marL="0" indent="0">
              <a:buNone/>
            </a:pPr>
            <a:r>
              <a:rPr lang="en-US" dirty="0" smtClean="0"/>
              <a:t>The stoichiometric matrix contains important information about the structure of the metabolic network;</a:t>
            </a:r>
          </a:p>
          <a:p>
            <a:pPr marL="0" indent="0">
              <a:buNone/>
            </a:pPr>
            <a:r>
              <a:rPr lang="en-US" dirty="0" smtClean="0"/>
              <a:t>	- Calculate which combinations of individual fluxes are possible in 		steady state (i.e., calculate the admissible steady-state flux space)</a:t>
            </a:r>
          </a:p>
          <a:p>
            <a:pPr marL="0" indent="0">
              <a:buNone/>
            </a:pPr>
            <a:r>
              <a:rPr lang="en-US" dirty="0" smtClean="0"/>
              <a:t>	- Find out dead ends and unbranched reaction pathways</a:t>
            </a:r>
          </a:p>
          <a:p>
            <a:pPr marL="0" indent="0">
              <a:buNone/>
            </a:pPr>
            <a:r>
              <a:rPr lang="en-US" dirty="0" smtClean="0"/>
              <a:t>	- Discover the con</a:t>
            </a:r>
            <a:r>
              <a:rPr lang="en-US" dirty="0"/>
              <a:t>s</a:t>
            </a:r>
            <a:r>
              <a:rPr lang="en-US" dirty="0" smtClean="0"/>
              <a:t>ervation relations for the included reactants.</a:t>
            </a:r>
            <a:endParaRPr lang="en-US" dirty="0"/>
          </a:p>
        </p:txBody>
      </p:sp>
    </p:spTree>
    <p:extLst>
      <p:ext uri="{BB962C8B-B14F-4D97-AF65-F5344CB8AC3E}">
        <p14:creationId xmlns:p14="http://schemas.microsoft.com/office/powerpoint/2010/main" val="23068998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549442" y="879140"/>
                <a:ext cx="11000873" cy="4351338"/>
              </a:xfrm>
            </p:spPr>
            <p:txBody>
              <a:bodyPr>
                <a:noAutofit/>
              </a:bodyPr>
              <a:lstStyle/>
              <a:p>
                <a:pPr marL="0" indent="0">
                  <a:buNone/>
                </a:pPr>
                <a:r>
                  <a:rPr lang="en-US" sz="2400" dirty="0" smtClean="0"/>
                  <a:t>In steady state, it holds that</a:t>
                </a:r>
              </a:p>
              <a:p>
                <a:pPr marL="0" indent="0">
                  <a:buNone/>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𝑑𝑆</m:t>
                          </m:r>
                        </m:num>
                        <m:den>
                          <m:r>
                            <a:rPr lang="en-US" sz="2400" i="1">
                              <a:latin typeface="Cambria Math" panose="02040503050406030204" pitchFamily="18" charset="0"/>
                            </a:rPr>
                            <m:t>𝑑𝑥</m:t>
                          </m:r>
                        </m:den>
                      </m:f>
                      <m:r>
                        <a:rPr lang="en-US" sz="2400" i="1">
                          <a:latin typeface="Cambria Math" panose="02040503050406030204" pitchFamily="18" charset="0"/>
                        </a:rPr>
                        <m:t>=</m:t>
                      </m:r>
                      <m:r>
                        <a:rPr lang="en-US" sz="2400" i="1">
                          <a:latin typeface="Cambria Math" panose="02040503050406030204" pitchFamily="18" charset="0"/>
                        </a:rPr>
                        <m:t>𝑁𝑣</m:t>
                      </m:r>
                      <m:r>
                        <a:rPr lang="en-US" sz="2400" i="1">
                          <a:latin typeface="Cambria Math" panose="02040503050406030204" pitchFamily="18" charset="0"/>
                        </a:rPr>
                        <m:t>=0</m:t>
                      </m:r>
                    </m:oMath>
                  </m:oMathPara>
                </a14:m>
                <a:endParaRPr lang="en-US" sz="2400" dirty="0"/>
              </a:p>
              <a:p>
                <a:pPr marL="0" indent="0">
                  <a:buNone/>
                </a:pPr>
                <a:r>
                  <a:rPr lang="en-US" sz="2400" dirty="0"/>
                  <a:t>Note that 0 is a vector with length n, that is, </a:t>
                </a:r>
                <a14:m>
                  <m:oMath xmlns:m="http://schemas.openxmlformats.org/officeDocument/2006/math">
                    <m:r>
                      <a:rPr lang="en-US" sz="2400" i="1">
                        <a:latin typeface="Cambria Math" panose="02040503050406030204" pitchFamily="18" charset="0"/>
                      </a:rPr>
                      <m:t>0=</m:t>
                    </m:r>
                    <m:sSup>
                      <m:sSupPr>
                        <m:ctrlPr>
                          <a:rPr lang="en-US" sz="2400" i="1">
                            <a:latin typeface="Cambria Math" panose="02040503050406030204" pitchFamily="18" charset="0"/>
                          </a:rPr>
                        </m:ctrlPr>
                      </m:sSupPr>
                      <m:e>
                        <m:r>
                          <a:rPr lang="en-US" sz="2400" i="1">
                            <a:latin typeface="Cambria Math" panose="02040503050406030204" pitchFamily="18" charset="0"/>
                          </a:rPr>
                          <m:t>(0, 0,…, 0)</m:t>
                        </m:r>
                      </m:e>
                      <m:sup>
                        <m:r>
                          <a:rPr lang="en-US" sz="2400" i="1">
                            <a:latin typeface="Cambria Math" panose="02040503050406030204" pitchFamily="18" charset="0"/>
                          </a:rPr>
                          <m:t>𝑇</m:t>
                        </m:r>
                      </m:sup>
                    </m:sSup>
                  </m:oMath>
                </a14:m>
                <a:endParaRPr lang="en-US" sz="2400" dirty="0" smtClean="0"/>
              </a:p>
              <a:p>
                <a:pPr marL="0" indent="0">
                  <a:buNone/>
                </a:pPr>
                <a:r>
                  <a:rPr lang="en-US" sz="2400" dirty="0" smtClean="0"/>
                  <a:t>By definition, the set</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𝒩</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𝑁</m:t>
                          </m:r>
                        </m:e>
                      </m:d>
                      <m:r>
                        <a:rPr lang="en-US" sz="2400" b="0" i="1" smtClean="0">
                          <a:latin typeface="Cambria Math" panose="02040503050406030204" pitchFamily="18" charset="0"/>
                        </a:rPr>
                        <m:t>=</m:t>
                      </m:r>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𝑢</m:t>
                          </m:r>
                          <m:r>
                            <a:rPr lang="en-US" sz="2400" b="0" i="1" smtClean="0">
                              <a:latin typeface="Cambria Math" panose="02040503050406030204" pitchFamily="18" charset="0"/>
                            </a:rPr>
                            <m:t> </m:t>
                          </m:r>
                        </m:e>
                      </m:d>
                      <m:r>
                        <a:rPr lang="en-US" sz="2400" b="0" i="1" smtClean="0">
                          <a:latin typeface="Cambria Math" panose="02040503050406030204" pitchFamily="18" charset="0"/>
                        </a:rPr>
                        <m:t> </m:t>
                      </m:r>
                      <m:r>
                        <a:rPr lang="en-US" sz="2400" b="0" i="1" smtClean="0">
                          <a:latin typeface="Cambria Math" panose="02040503050406030204" pitchFamily="18" charset="0"/>
                        </a:rPr>
                        <m:t>𝑁𝑢</m:t>
                      </m:r>
                      <m:r>
                        <a:rPr lang="en-US" sz="2400" b="0" i="1" smtClean="0">
                          <a:latin typeface="Cambria Math" panose="02040503050406030204" pitchFamily="18" charset="0"/>
                        </a:rPr>
                        <m:t>=0}</m:t>
                      </m:r>
                    </m:oMath>
                  </m:oMathPara>
                </a14:m>
                <a:endParaRPr lang="en-US" sz="2400" dirty="0" smtClean="0"/>
              </a:p>
              <a:p>
                <a:pPr marL="0" indent="0">
                  <a:buNone/>
                </a:pPr>
                <a:r>
                  <a:rPr lang="en-US" sz="2400" dirty="0" smtClean="0"/>
                  <a:t>Contains all valid flux vector</a:t>
                </a:r>
              </a:p>
              <a:p>
                <a:pPr marL="0" indent="0">
                  <a:buNone/>
                </a:pPr>
                <a:r>
                  <a:rPr lang="en-US" sz="2400" dirty="0" smtClean="0"/>
                  <a:t>The null space is a linear vector space, so all properties of linear vector spaces follow,</a:t>
                </a:r>
              </a:p>
              <a:p>
                <a:r>
                  <a:rPr lang="en-US" sz="2400" dirty="0" smtClean="0"/>
                  <a:t>Contains the zero vector, and closed under linear combination</a:t>
                </a:r>
              </a:p>
              <a:p>
                <a:r>
                  <a:rPr lang="en-US" sz="2400" dirty="0" smtClean="0"/>
                  <a:t>It has a basis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oMath>
                </a14:m>
                <a:r>
                  <a:rPr lang="en-US" sz="2400" dirty="0" smtClean="0"/>
                  <a:t>, . . . ,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𝑘</m:t>
                        </m:r>
                      </m:e>
                      <m:sub>
                        <m:r>
                          <a:rPr lang="en-US" sz="2400" b="0" i="1" smtClean="0">
                            <a:latin typeface="Cambria Math" panose="02040503050406030204" pitchFamily="18" charset="0"/>
                          </a:rPr>
                          <m:t>𝑟</m:t>
                        </m:r>
                        <m:r>
                          <a:rPr lang="en-US" sz="2400" b="0" i="1" smtClean="0">
                            <a:latin typeface="Cambria Math" panose="02040503050406030204" pitchFamily="18" charset="0"/>
                          </a:rPr>
                          <m:t>−</m:t>
                        </m:r>
                        <m:r>
                          <a:rPr lang="en-US" sz="2400" b="0" i="1" smtClean="0">
                            <a:latin typeface="Cambria Math" panose="02040503050406030204" pitchFamily="18" charset="0"/>
                          </a:rPr>
                          <m:t>𝑅𝑎𝑛𝑘</m:t>
                        </m:r>
                        <m:r>
                          <a:rPr lang="en-US" sz="2400" b="0" i="1" smtClean="0">
                            <a:latin typeface="Cambria Math" panose="02040503050406030204" pitchFamily="18" charset="0"/>
                          </a:rPr>
                          <m:t>(</m:t>
                        </m:r>
                        <m:r>
                          <a:rPr lang="en-US" sz="2400" b="0" i="1" smtClean="0">
                            <a:latin typeface="Cambria Math" panose="02040503050406030204" pitchFamily="18" charset="0"/>
                          </a:rPr>
                          <m:t>𝑁</m:t>
                        </m:r>
                        <m:r>
                          <a:rPr lang="en-US" sz="2400" b="0" i="1" smtClean="0">
                            <a:latin typeface="Cambria Math" panose="02040503050406030204" pitchFamily="18" charset="0"/>
                          </a:rPr>
                          <m:t>)</m:t>
                        </m:r>
                      </m:sub>
                    </m:sSub>
                  </m:oMath>
                </a14:m>
                <a:r>
                  <a:rPr lang="en-US" sz="2400" dirty="0" smtClean="0"/>
                  <a:t>}</a:t>
                </a: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549442" y="879140"/>
                <a:ext cx="11000873" cy="4351338"/>
              </a:xfrm>
              <a:blipFill>
                <a:blip r:embed="rId2"/>
                <a:stretch>
                  <a:fillRect l="-831" t="-1961"/>
                </a:stretch>
              </a:blipFill>
            </p:spPr>
            <p:txBody>
              <a:bodyPr/>
              <a:lstStyle/>
              <a:p>
                <a:r>
                  <a:rPr lang="en-US">
                    <a:noFill/>
                  </a:rPr>
                  <a:t> </a:t>
                </a:r>
              </a:p>
            </p:txBody>
          </p:sp>
        </mc:Fallback>
      </mc:AlternateContent>
    </p:spTree>
    <p:extLst>
      <p:ext uri="{BB962C8B-B14F-4D97-AF65-F5344CB8AC3E}">
        <p14:creationId xmlns:p14="http://schemas.microsoft.com/office/powerpoint/2010/main" val="37596983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53534" y="1283758"/>
                <a:ext cx="10515600" cy="4351338"/>
              </a:xfrm>
            </p:spPr>
            <p:txBody>
              <a:bodyPr/>
              <a:lstStyle/>
              <a:p>
                <a:pPr marL="0" indent="0">
                  <a:buNone/>
                </a:pPr>
                <a:r>
                  <a:rPr lang="en-US" dirty="0"/>
                  <a:t>This equation has nontrivial solutions only for Rank(N) &lt; r , A kernel matrix K fulfilling</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𝑁𝐾</m:t>
                      </m:r>
                      <m:r>
                        <a:rPr lang="en-US" i="1">
                          <a:latin typeface="Cambria Math" panose="02040503050406030204" pitchFamily="18" charset="0"/>
                        </a:rPr>
                        <m:t>=0</m:t>
                      </m:r>
                    </m:oMath>
                  </m:oMathPara>
                </a14:m>
                <a:endParaRPr lang="en-US" dirty="0"/>
              </a:p>
              <a:p>
                <a:pPr marL="0" indent="0">
                  <a:buNone/>
                </a:pPr>
                <a:r>
                  <a:rPr lang="en-US" dirty="0"/>
                  <a:t>expresses the respective linear dependencies between the columns of the stoichiometric matrix. K consists of </a:t>
                </a:r>
                <a:r>
                  <a:rPr lang="en-US" dirty="0" smtClean="0"/>
                  <a:t>r - Rank(N) </a:t>
                </a:r>
                <a:r>
                  <a:rPr lang="en-US" dirty="0"/>
                  <a:t>basis vectors as columns and can be determined using the Gauss algorithm.</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53534" y="1283758"/>
                <a:ext cx="10515600" cy="4351338"/>
              </a:xfrm>
              <a:blipFill>
                <a:blip r:embed="rId2"/>
                <a:stretch>
                  <a:fillRect l="-1217" t="-2525" r="-1681"/>
                </a:stretch>
              </a:blipFill>
            </p:spPr>
            <p:txBody>
              <a:bodyPr/>
              <a:lstStyle/>
              <a:p>
                <a:r>
                  <a:rPr lang="en-US">
                    <a:noFill/>
                  </a:rPr>
                  <a:t> </a:t>
                </a:r>
              </a:p>
            </p:txBody>
          </p:sp>
        </mc:Fallback>
      </mc:AlternateContent>
    </p:spTree>
    <p:extLst>
      <p:ext uri="{BB962C8B-B14F-4D97-AF65-F5344CB8AC3E}">
        <p14:creationId xmlns:p14="http://schemas.microsoft.com/office/powerpoint/2010/main" val="325145190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1135814"/>
                <a:ext cx="11213432" cy="4351338"/>
              </a:xfrm>
            </p:spPr>
            <p:txBody>
              <a:bodyPr>
                <a:normAutofit/>
              </a:bodyPr>
              <a:lstStyle/>
              <a:p>
                <a:pPr marL="0" indent="0">
                  <a:buNone/>
                </a:pPr>
                <a:r>
                  <a:rPr lang="en-US" sz="2400" dirty="0"/>
                  <a:t>Every possible set J of steady-state fluxes can be expressed as linear combination of the columns </a:t>
                </a:r>
                <a14:m>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oMath>
                </a14:m>
                <a:r>
                  <a:rPr lang="en-US" sz="2400" dirty="0"/>
                  <a:t> of </a:t>
                </a:r>
                <a:r>
                  <a:rPr lang="en-US" sz="2400" dirty="0" smtClean="0"/>
                  <a:t>K:</a:t>
                </a:r>
              </a:p>
              <a:p>
                <a:pPr marL="0" indent="0">
                  <a:buNone/>
                </a:pPr>
                <a:endParaRPr lang="en-US" sz="2400" dirty="0"/>
              </a:p>
              <a:p>
                <a:pPr marL="0" indent="0">
                  <a:buNone/>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𝐽</m:t>
                      </m:r>
                      <m:r>
                        <a:rPr lang="en-US" sz="2400" i="1">
                          <a:latin typeface="Cambria Math" panose="02040503050406030204" pitchFamily="18" charset="0"/>
                        </a:rPr>
                        <m:t>=</m:t>
                      </m:r>
                      <m:nary>
                        <m:naryPr>
                          <m:chr m:val="∑"/>
                          <m:limLoc m:val="undOvr"/>
                          <m:ctrlPr>
                            <a:rPr lang="en-US" sz="2400" i="1">
                              <a:latin typeface="Cambria Math" panose="02040503050406030204" pitchFamily="18" charset="0"/>
                            </a:rPr>
                          </m:ctrlPr>
                        </m:naryPr>
                        <m:sub>
                          <m:r>
                            <a:rPr lang="en-US" sz="2400" i="1">
                              <a:latin typeface="Cambria Math" panose="02040503050406030204" pitchFamily="18" charset="0"/>
                            </a:rPr>
                            <m:t>𝑗</m:t>
                          </m:r>
                          <m:r>
                            <a:rPr lang="en-US" sz="2400" i="1">
                              <a:latin typeface="Cambria Math" panose="02040503050406030204" pitchFamily="18" charset="0"/>
                            </a:rPr>
                            <m:t>=1</m:t>
                          </m:r>
                        </m:sub>
                        <m:sup>
                          <m:r>
                            <a:rPr lang="en-US" sz="2400" i="1">
                              <a:latin typeface="Cambria Math" panose="02040503050406030204" pitchFamily="18" charset="0"/>
                            </a:rPr>
                            <m:t>𝑟</m:t>
                          </m:r>
                          <m:r>
                            <a:rPr lang="en-US" sz="2400" i="1">
                              <a:latin typeface="Cambria Math" panose="02040503050406030204" pitchFamily="18" charset="0"/>
                            </a:rPr>
                            <m:t>−</m:t>
                          </m:r>
                          <m:r>
                            <a:rPr lang="en-US" sz="2400" i="1">
                              <a:latin typeface="Cambria Math" panose="02040503050406030204" pitchFamily="18" charset="0"/>
                            </a:rPr>
                            <m:t>𝑅𝑎𝑛𝑘</m:t>
                          </m:r>
                          <m:r>
                            <a:rPr lang="en-US" sz="2400" i="1">
                              <a:latin typeface="Cambria Math" panose="02040503050406030204" pitchFamily="18" charset="0"/>
                            </a:rPr>
                            <m:t>(</m:t>
                          </m:r>
                          <m:r>
                            <a:rPr lang="en-US" sz="2400" i="1">
                              <a:latin typeface="Cambria Math" panose="02040503050406030204" pitchFamily="18" charset="0"/>
                            </a:rPr>
                            <m:t>𝑁</m:t>
                          </m:r>
                          <m:r>
                            <a:rPr lang="en-US" sz="2400" i="1">
                              <a:latin typeface="Cambria Math" panose="02040503050406030204" pitchFamily="18" charset="0"/>
                            </a:rPr>
                            <m:t>)</m:t>
                          </m:r>
                        </m:sup>
                        <m:e>
                          <m:sSub>
                            <m:sSubPr>
                              <m:ctrlPr>
                                <a:rPr lang="en-US" sz="2400" i="1">
                                  <a:latin typeface="Cambria Math" panose="02040503050406030204" pitchFamily="18" charset="0"/>
                                </a:rPr>
                              </m:ctrlPr>
                            </m:sSubPr>
                            <m:e>
                              <m:r>
                                <a:rPr lang="en-US" sz="2400" i="1">
                                  <a:latin typeface="Cambria Math" panose="02040503050406030204" pitchFamily="18" charset="0"/>
                                </a:rPr>
                                <m:t>𝑎</m:t>
                              </m:r>
                            </m:e>
                            <m:sub>
                              <m:r>
                                <a:rPr lang="en-US" sz="2400" i="1">
                                  <a:latin typeface="Cambria Math" panose="02040503050406030204" pitchFamily="18" charset="0"/>
                                </a:rPr>
                                <m:t>𝑖</m:t>
                              </m:r>
                            </m:sub>
                          </m:sSub>
                          <m:sSub>
                            <m:sSubPr>
                              <m:ctrlPr>
                                <a:rPr lang="en-US" sz="2400" i="1">
                                  <a:latin typeface="Cambria Math" panose="02040503050406030204" pitchFamily="18" charset="0"/>
                                </a:rPr>
                              </m:ctrlPr>
                            </m:sSubPr>
                            <m:e>
                              <m:r>
                                <a:rPr lang="en-US" sz="2400" i="1">
                                  <a:latin typeface="Cambria Math" panose="02040503050406030204" pitchFamily="18" charset="0"/>
                                </a:rPr>
                                <m:t>𝑘</m:t>
                              </m:r>
                            </m:e>
                            <m:sub>
                              <m:r>
                                <a:rPr lang="en-US" sz="2400" i="1">
                                  <a:latin typeface="Cambria Math" panose="02040503050406030204" pitchFamily="18" charset="0"/>
                                </a:rPr>
                                <m:t>𝑖</m:t>
                              </m:r>
                            </m:sub>
                          </m:sSub>
                        </m:e>
                      </m:nary>
                    </m:oMath>
                  </m:oMathPara>
                </a14:m>
                <a:endParaRPr lang="en-US" sz="2400" dirty="0"/>
              </a:p>
              <a:p>
                <a:pPr marL="0" indent="0">
                  <a:buNone/>
                </a:pPr>
                <a:r>
                  <a:rPr lang="en-US" sz="2400" dirty="0"/>
                  <a:t>The coefficients must have units corresponding to the units of reaction rates (e.g., </a:t>
                </a:r>
                <a:r>
                  <a:rPr lang="en-US" sz="2400" dirty="0" smtClean="0"/>
                  <a:t>mMs</a:t>
                </a:r>
                <a:r>
                  <a:rPr lang="en-US" sz="2400" baseline="30000" dirty="0" smtClean="0"/>
                  <a:t>-1</a:t>
                </a:r>
                <a:r>
                  <a:rPr lang="en-US" sz="2400" dirty="0" smtClean="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1135814"/>
                <a:ext cx="11213432" cy="4351338"/>
              </a:xfrm>
              <a:blipFill>
                <a:blip r:embed="rId2"/>
                <a:stretch>
                  <a:fillRect l="-816" t="-1961" r="-218"/>
                </a:stretch>
              </a:blipFill>
            </p:spPr>
            <p:txBody>
              <a:bodyPr/>
              <a:lstStyle/>
              <a:p>
                <a:r>
                  <a:rPr lang="en-US">
                    <a:noFill/>
                  </a:rPr>
                  <a:t> </a:t>
                </a:r>
              </a:p>
            </p:txBody>
          </p:sp>
        </mc:Fallback>
      </mc:AlternateContent>
    </p:spTree>
    <p:extLst>
      <p:ext uri="{BB962C8B-B14F-4D97-AF65-F5344CB8AC3E}">
        <p14:creationId xmlns:p14="http://schemas.microsoft.com/office/powerpoint/2010/main" val="402427469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4333" y="743694"/>
            <a:ext cx="10515600" cy="4351338"/>
          </a:xfrm>
        </p:spPr>
        <p:txBody>
          <a:bodyPr>
            <a:normAutofit/>
          </a:bodyPr>
          <a:lstStyle/>
          <a:p>
            <a:pPr marL="0" indent="0">
              <a:buNone/>
            </a:pPr>
            <a:r>
              <a:rPr lang="en-US" sz="2400" dirty="0" smtClean="0"/>
              <a:t>Three properties of the metabolic network can be found directly from the kernel matrix </a:t>
            </a:r>
            <a:endParaRPr lang="en-US" sz="2400" dirty="0"/>
          </a:p>
          <a:p>
            <a:pPr marL="514350" indent="-514350">
              <a:buFont typeface="+mj-lt"/>
              <a:buAutoNum type="arabicPeriod"/>
            </a:pPr>
            <a:r>
              <a:rPr lang="en-US" sz="2400" dirty="0" smtClean="0"/>
              <a:t>Dead ends in metabolism (reactions that cannot carry a flux in any steady state): correspond to identically zero rows in the kernel</a:t>
            </a:r>
          </a:p>
          <a:p>
            <a:pPr marL="514350" indent="-514350">
              <a:buFont typeface="+mj-lt"/>
              <a:buAutoNum type="arabicPeriod"/>
            </a:pPr>
            <a:r>
              <a:rPr lang="en-US" sz="2400" dirty="0" smtClean="0"/>
              <a:t>Enzyme subsets (reactions that are forced to operate in lock step in any steady state): correspond to kernel rows that are scalar multiples of each other</a:t>
            </a:r>
          </a:p>
          <a:p>
            <a:pPr marL="514350" indent="-514350">
              <a:buFont typeface="+mj-lt"/>
              <a:buAutoNum type="arabicPeriod"/>
            </a:pPr>
            <a:r>
              <a:rPr lang="en-US" sz="2400" dirty="0" smtClean="0"/>
              <a:t>Independent components (groups of reactions that can carry flux independently from reactions outside the group): block-diagonal structure in the kernel</a:t>
            </a:r>
            <a:endParaRPr lang="en-US" sz="2400" dirty="0"/>
          </a:p>
        </p:txBody>
      </p:sp>
      <p:sp>
        <p:nvSpPr>
          <p:cNvPr id="4" name="Rectangle 3"/>
          <p:cNvSpPr/>
          <p:nvPr/>
        </p:nvSpPr>
        <p:spPr>
          <a:xfrm>
            <a:off x="1277565" y="5341342"/>
            <a:ext cx="10710153" cy="1015663"/>
          </a:xfrm>
          <a:prstGeom prst="rect">
            <a:avLst/>
          </a:prstGeom>
        </p:spPr>
        <p:txBody>
          <a:bodyPr wrap="square">
            <a:spAutoFit/>
          </a:bodyPr>
          <a:lstStyle/>
          <a:p>
            <a:r>
              <a:rPr lang="en-US" sz="2000" b="0" i="0" dirty="0" smtClean="0">
                <a:solidFill>
                  <a:srgbClr val="202124"/>
                </a:solidFill>
                <a:effectLst/>
              </a:rPr>
              <a:t>Dead end?</a:t>
            </a:r>
          </a:p>
          <a:p>
            <a:r>
              <a:rPr lang="en-US" sz="2000" b="0" i="0" dirty="0" smtClean="0">
                <a:solidFill>
                  <a:srgbClr val="202124"/>
                </a:solidFill>
                <a:effectLst/>
              </a:rPr>
              <a:t>A dead-end metabolite (DEM) is defined as </a:t>
            </a:r>
            <a:r>
              <a:rPr lang="en-US" sz="2000" b="1" i="0" dirty="0" smtClean="0">
                <a:solidFill>
                  <a:srgbClr val="202124"/>
                </a:solidFill>
                <a:effectLst/>
              </a:rPr>
              <a:t>a metabolite that is produced by the known metabolic reactions of an organism and has no reactions consuming it</a:t>
            </a:r>
            <a:r>
              <a:rPr lang="en-US" sz="2000" dirty="0">
                <a:solidFill>
                  <a:srgbClr val="202124"/>
                </a:solidFill>
              </a:rPr>
              <a:t>.</a:t>
            </a:r>
            <a:endParaRPr lang="en-US" sz="2000" dirty="0"/>
          </a:p>
        </p:txBody>
      </p:sp>
      <p:pic>
        <p:nvPicPr>
          <p:cNvPr id="5" name="Picture 4" descr="Question Icon Design, Question Icons, Questionmark Icon, Ask Icon PNG and  Vector with Transparent Background for Free Download | Question icon, Question  mark icon, Icon desig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056" y="5548418"/>
            <a:ext cx="601509" cy="601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86525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Users\mahro\OneDrive\Pictures\Screenshots\Screenshot (209).png"/>
          <p:cNvPicPr/>
          <p:nvPr/>
        </p:nvPicPr>
        <p:blipFill rotWithShape="1">
          <a:blip r:embed="rId2">
            <a:extLst>
              <a:ext uri="{28A0092B-C50C-407E-A947-70E740481C1C}">
                <a14:useLocalDpi xmlns:a14="http://schemas.microsoft.com/office/drawing/2010/main" val="0"/>
              </a:ext>
            </a:extLst>
          </a:blip>
          <a:srcRect t="20198" b="59131"/>
          <a:stretch/>
        </p:blipFill>
        <p:spPr bwMode="auto">
          <a:xfrm>
            <a:off x="838200" y="1499635"/>
            <a:ext cx="6964216" cy="1355528"/>
          </a:xfrm>
          <a:prstGeom prst="rect">
            <a:avLst/>
          </a:prstGeom>
          <a:noFill/>
          <a:ln>
            <a:noFill/>
          </a:ln>
        </p:spPr>
      </p:pic>
      <p:pic>
        <p:nvPicPr>
          <p:cNvPr id="6" name="Picture 5" descr="C:\Users\mahro\OneDrive\Pictures\Screenshots\Screenshot (209).png"/>
          <p:cNvPicPr/>
          <p:nvPr/>
        </p:nvPicPr>
        <p:blipFill rotWithShape="1">
          <a:blip r:embed="rId2">
            <a:extLst>
              <a:ext uri="{28A0092B-C50C-407E-A947-70E740481C1C}">
                <a14:useLocalDpi xmlns:a14="http://schemas.microsoft.com/office/drawing/2010/main" val="0"/>
              </a:ext>
            </a:extLst>
          </a:blip>
          <a:srcRect l="-196" t="79085" r="196" b="-3435"/>
          <a:stretch/>
        </p:blipFill>
        <p:spPr bwMode="auto">
          <a:xfrm>
            <a:off x="715370" y="4080681"/>
            <a:ext cx="6964216" cy="1596788"/>
          </a:xfrm>
          <a:prstGeom prst="rect">
            <a:avLst/>
          </a:prstGeom>
          <a:noFill/>
          <a:ln>
            <a:noFill/>
          </a:ln>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81253"/>
          <a:stretch/>
        </p:blipFill>
        <p:spPr>
          <a:xfrm>
            <a:off x="7575550" y="1574647"/>
            <a:ext cx="4410691" cy="1205503"/>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1857"/>
          <a:stretch/>
        </p:blipFill>
        <p:spPr>
          <a:xfrm>
            <a:off x="7575550" y="3331216"/>
            <a:ext cx="4410691" cy="3095718"/>
          </a:xfrm>
          <a:prstGeom prst="rect">
            <a:avLst/>
          </a:prstGeom>
        </p:spPr>
      </p:pic>
    </p:spTree>
    <p:extLst>
      <p:ext uri="{BB962C8B-B14F-4D97-AF65-F5344CB8AC3E}">
        <p14:creationId xmlns:p14="http://schemas.microsoft.com/office/powerpoint/2010/main" val="17133398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4A6A93"/>
                </a:solidFill>
              </a:rPr>
              <a:t>Overview of the main concepts</a:t>
            </a:r>
            <a:endParaRPr lang="en-US" sz="3200" dirty="0">
              <a:solidFill>
                <a:srgbClr val="4A6A93"/>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265382" y="1690688"/>
                <a:ext cx="10088418" cy="4351338"/>
              </a:xfrm>
            </p:spPr>
            <p:txBody>
              <a:bodyPr/>
              <a:lstStyle/>
              <a:p>
                <a:pPr marL="0" indent="0">
                  <a:buNone/>
                </a:pPr>
                <a:r>
                  <a:rPr lang="en-US" b="1" dirty="0" smtClean="0">
                    <a:solidFill>
                      <a:srgbClr val="8094AE"/>
                    </a:solidFill>
                  </a:rPr>
                  <a:t>1- Regulation of </a:t>
                </a:r>
                <a:r>
                  <a:rPr lang="en-US" b="1" dirty="0">
                    <a:solidFill>
                      <a:srgbClr val="8094AE"/>
                    </a:solidFill>
                  </a:rPr>
                  <a:t>G</a:t>
                </a:r>
                <a:r>
                  <a:rPr lang="en-US" b="1" dirty="0" smtClean="0">
                    <a:solidFill>
                      <a:srgbClr val="8094AE"/>
                    </a:solidFill>
                  </a:rPr>
                  <a:t>ene Expression </a:t>
                </a:r>
                <a:r>
                  <a:rPr lang="en-US" sz="2400" b="1" dirty="0" smtClean="0">
                    <a:solidFill>
                      <a:srgbClr val="8094AE"/>
                    </a:solidFill>
                  </a:rPr>
                  <a:t>(a biological approach)</a:t>
                </a:r>
              </a:p>
              <a:p>
                <a:pPr>
                  <a:buSzPct val="110000"/>
                </a:pPr>
                <a:endParaRPr lang="en-US" b="1" dirty="0" smtClean="0">
                  <a:solidFill>
                    <a:srgbClr val="8094AE"/>
                  </a:solidFill>
                </a:endParaRPr>
              </a:p>
              <a:p>
                <a:pPr marL="0" indent="0">
                  <a:buNone/>
                </a:pPr>
                <a:r>
                  <a:rPr lang="en-US" b="1" dirty="0" smtClean="0">
                    <a:solidFill>
                      <a:srgbClr val="8094AE"/>
                    </a:solidFill>
                  </a:rPr>
                  <a:t>2- System Equation</a:t>
                </a:r>
              </a:p>
              <a:p>
                <a:pPr marL="457200" lvl="1" indent="0">
                  <a:buNone/>
                </a:pPr>
                <a:r>
                  <a:rPr lang="en-US" b="1" dirty="0" smtClean="0">
                    <a:solidFill>
                      <a:srgbClr val="8094AE"/>
                    </a:solidFill>
                  </a:rPr>
                  <a:t>2-1 Stoichiometric Matrix</a:t>
                </a:r>
              </a:p>
              <a:p>
                <a:pPr marL="457200" lvl="1" indent="0">
                  <a:buNone/>
                </a:pPr>
                <a:r>
                  <a:rPr lang="en-US" b="1" dirty="0" smtClean="0">
                    <a:solidFill>
                      <a:srgbClr val="8094AE"/>
                    </a:solidFill>
                  </a:rPr>
                  <a:t>2-2 Conservation Relations – Null Space of </a:t>
                </a:r>
                <a14:m>
                  <m:oMath xmlns:m="http://schemas.openxmlformats.org/officeDocument/2006/math">
                    <m:sSup>
                      <m:sSupPr>
                        <m:ctrlPr>
                          <a:rPr lang="en-US" b="1" i="1" dirty="0" smtClean="0">
                            <a:solidFill>
                              <a:srgbClr val="8094AE"/>
                            </a:solidFill>
                            <a:latin typeface="Cambria Math" panose="02040503050406030204" pitchFamily="18" charset="0"/>
                          </a:rPr>
                        </m:ctrlPr>
                      </m:sSupPr>
                      <m:e>
                        <m:r>
                          <a:rPr lang="en-US" b="1" i="0" dirty="0" smtClean="0">
                            <a:solidFill>
                              <a:srgbClr val="8094AE"/>
                            </a:solidFill>
                            <a:latin typeface="Cambria Math" panose="02040503050406030204" pitchFamily="18" charset="0"/>
                          </a:rPr>
                          <m:t>𝐍</m:t>
                        </m:r>
                      </m:e>
                      <m:sup>
                        <m:r>
                          <a:rPr lang="en-US" b="1" i="0" dirty="0" smtClean="0">
                            <a:solidFill>
                              <a:srgbClr val="8094AE"/>
                            </a:solidFill>
                            <a:latin typeface="Cambria Math" panose="02040503050406030204" pitchFamily="18" charset="0"/>
                          </a:rPr>
                          <m:t>𝐓</m:t>
                        </m:r>
                      </m:sup>
                    </m:sSup>
                  </m:oMath>
                </a14:m>
                <a:endParaRPr lang="en-US" b="1" dirty="0" smtClean="0">
                  <a:solidFill>
                    <a:srgbClr val="8094AE"/>
                  </a:solidFill>
                </a:endParaRPr>
              </a:p>
              <a:p>
                <a:pPr marL="457200" lvl="1" indent="0">
                  <a:buNone/>
                </a:pPr>
                <a:endParaRPr lang="en-US" b="1" dirty="0">
                  <a:solidFill>
                    <a:srgbClr val="8094AE"/>
                  </a:solidFill>
                </a:endParaRPr>
              </a:p>
              <a:p>
                <a:pPr marL="0" indent="0">
                  <a:buNone/>
                </a:pPr>
                <a:r>
                  <a:rPr lang="en-US" b="1" dirty="0" smtClean="0">
                    <a:solidFill>
                      <a:srgbClr val="8094AE"/>
                    </a:solidFill>
                  </a:rPr>
                  <a:t>3- Solving ODEs via Matrices</a:t>
                </a:r>
              </a:p>
              <a:p>
                <a:endParaRPr lang="en-US" b="1" dirty="0" smtClean="0">
                  <a:solidFill>
                    <a:srgbClr val="8094AE"/>
                  </a:solidFill>
                </a:endParaRPr>
              </a:p>
              <a:p>
                <a:pPr marL="0" indent="0">
                  <a:buNone/>
                </a:pPr>
                <a:r>
                  <a:rPr lang="en-US" b="1" dirty="0" smtClean="0">
                    <a:solidFill>
                      <a:srgbClr val="8094AE"/>
                    </a:solidFill>
                  </a:rPr>
                  <a:t>4- </a:t>
                </a:r>
                <a:r>
                  <a:rPr lang="en-US" b="1" dirty="0" err="1" smtClean="0">
                    <a:solidFill>
                      <a:srgbClr val="8094AE"/>
                    </a:solidFill>
                  </a:rPr>
                  <a:t>Hopf</a:t>
                </a:r>
                <a:r>
                  <a:rPr lang="en-US" b="1" dirty="0" smtClean="0">
                    <a:solidFill>
                      <a:srgbClr val="8094AE"/>
                    </a:solidFill>
                  </a:rPr>
                  <a:t> Bifurcations: Oscillatory Gene Expression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265382" y="1690688"/>
                <a:ext cx="10088418" cy="4351338"/>
              </a:xfrm>
              <a:blipFill>
                <a:blip r:embed="rId2"/>
                <a:stretch>
                  <a:fillRect l="-1269" t="-2381" b="-840"/>
                </a:stretch>
              </a:blipFill>
            </p:spPr>
            <p:txBody>
              <a:bodyPr/>
              <a:lstStyle/>
              <a:p>
                <a:r>
                  <a:rPr lang="en-US">
                    <a:noFill/>
                  </a:rPr>
                  <a:t> </a:t>
                </a:r>
              </a:p>
            </p:txBody>
          </p:sp>
        </mc:Fallback>
      </mc:AlternateContent>
      <p:pic>
        <p:nvPicPr>
          <p:cNvPr id="5" name="Content Placeholder 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l="5793" t="8495" r="575" b="51615"/>
          <a:stretch/>
        </p:blipFill>
        <p:spPr>
          <a:xfrm rot="16200000" flipH="1">
            <a:off x="7423657" y="2089657"/>
            <a:ext cx="6856331" cy="2680355"/>
          </a:xfrm>
          <a:prstGeom prst="rect">
            <a:avLst/>
          </a:prstGeom>
        </p:spPr>
      </p:pic>
    </p:spTree>
    <p:extLst>
      <p:ext uri="{BB962C8B-B14F-4D97-AF65-F5344CB8AC3E}">
        <p14:creationId xmlns:p14="http://schemas.microsoft.com/office/powerpoint/2010/main" val="151355036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normAutofit/>
              </a:bodyPr>
              <a:lstStyle/>
              <a:p>
                <a:r>
                  <a:rPr lang="en-US" sz="2800" b="1" dirty="0" smtClean="0">
                    <a:solidFill>
                      <a:srgbClr val="ED2F2F"/>
                    </a:solidFill>
                  </a:rPr>
                  <a:t>2-2 Conservation Relations – Null Space of </a:t>
                </a:r>
                <a14:m>
                  <m:oMath xmlns:m="http://schemas.openxmlformats.org/officeDocument/2006/math">
                    <m:sSup>
                      <m:sSupPr>
                        <m:ctrlPr>
                          <a:rPr lang="en-US" sz="2800" b="1" i="1" dirty="0" smtClean="0">
                            <a:solidFill>
                              <a:srgbClr val="ED2F2F"/>
                            </a:solidFill>
                            <a:latin typeface="Cambria Math" panose="02040503050406030204" pitchFamily="18" charset="0"/>
                          </a:rPr>
                        </m:ctrlPr>
                      </m:sSupPr>
                      <m:e>
                        <m:r>
                          <a:rPr lang="en-US" sz="2800" b="1" i="0" dirty="0" smtClean="0">
                            <a:solidFill>
                              <a:srgbClr val="ED2F2F"/>
                            </a:solidFill>
                            <a:latin typeface="Cambria Math" panose="02040503050406030204" pitchFamily="18" charset="0"/>
                          </a:rPr>
                          <m:t>𝐍</m:t>
                        </m:r>
                      </m:e>
                      <m:sup>
                        <m:r>
                          <a:rPr lang="en-US" sz="2800" b="1" i="0" dirty="0" smtClean="0">
                            <a:solidFill>
                              <a:srgbClr val="ED2F2F"/>
                            </a:solidFill>
                            <a:latin typeface="Cambria Math" panose="02040503050406030204" pitchFamily="18" charset="0"/>
                          </a:rPr>
                          <m:t>𝐓</m:t>
                        </m:r>
                      </m:sup>
                    </m:sSup>
                  </m:oMath>
                </a14:m>
                <a:endParaRPr lang="en-US" sz="2800" dirty="0">
                  <a:solidFill>
                    <a:srgbClr val="ED2F2F"/>
                  </a:solidFill>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1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69710" y="1473958"/>
                <a:ext cx="11089943" cy="5199797"/>
              </a:xfrm>
            </p:spPr>
            <p:txBody>
              <a:bodyPr>
                <a:noAutofit/>
              </a:bodyPr>
              <a:lstStyle/>
              <a:p>
                <a:pPr marL="0" indent="0">
                  <a:lnSpc>
                    <a:spcPct val="100000"/>
                  </a:lnSpc>
                  <a:buNone/>
                </a:pPr>
                <a:r>
                  <a:rPr lang="en-US" sz="2400" dirty="0"/>
                  <a:t> If a chemical entity is neither added to nor removed from the reaction system (neither produced nor degraded), its total concentration remains constant. This also holds if the substance interacts with other compounds by forming </a:t>
                </a:r>
                <a:r>
                  <a:rPr lang="en-US" sz="2400" dirty="0" smtClean="0"/>
                  <a:t>complexes.</a:t>
                </a:r>
              </a:p>
              <a:p>
                <a:pPr marL="0" indent="0">
                  <a:buNone/>
                </a:pPr>
                <a:r>
                  <a:rPr lang="en-US" sz="2400" dirty="0" smtClean="0"/>
                  <a:t>For </a:t>
                </a:r>
                <a:r>
                  <a:rPr lang="en-US" sz="2400" dirty="0"/>
                  <a:t>the mathematical derivation of the conservation </a:t>
                </a:r>
                <a:r>
                  <a:rPr lang="en-US" sz="2400" dirty="0" smtClean="0"/>
                  <a:t>relations, </a:t>
                </a:r>
                <a:r>
                  <a:rPr lang="en-US" sz="2400" dirty="0"/>
                  <a:t>we consider a matrix G </a:t>
                </a:r>
                <a:r>
                  <a:rPr lang="en-US" sz="2400" dirty="0" smtClean="0"/>
                  <a:t>fulfilling</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𝐺𝑁</m:t>
                      </m:r>
                      <m:r>
                        <a:rPr lang="en-US" sz="2400" i="1">
                          <a:latin typeface="Cambria Math" panose="02040503050406030204" pitchFamily="18" charset="0"/>
                        </a:rPr>
                        <m:t>=0</m:t>
                      </m:r>
                    </m:oMath>
                  </m:oMathPara>
                </a14:m>
                <a:endParaRPr lang="en-US" sz="2400" dirty="0"/>
              </a:p>
              <a:p>
                <a:pPr marL="0" indent="0">
                  <a:buNone/>
                </a:pPr>
                <a:r>
                  <a:rPr lang="en-US" sz="2400" dirty="0"/>
                  <a:t>So</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m:t>
                      </m:r>
                      <m:acc>
                        <m:accPr>
                          <m:chr m:val="̇"/>
                          <m:ctrlPr>
                            <a:rPr lang="en-US" sz="2400" i="1">
                              <a:latin typeface="Cambria Math" panose="02040503050406030204" pitchFamily="18" charset="0"/>
                            </a:rPr>
                          </m:ctrlPr>
                        </m:accPr>
                        <m:e>
                          <m:r>
                            <a:rPr lang="en-US" sz="2400" i="1">
                              <a:latin typeface="Cambria Math" panose="02040503050406030204" pitchFamily="18" charset="0"/>
                            </a:rPr>
                            <m:t>𝑆</m:t>
                          </m:r>
                        </m:e>
                      </m:acc>
                      <m:r>
                        <a:rPr lang="en-US" sz="2400" i="1">
                          <a:latin typeface="Cambria Math" panose="02040503050406030204" pitchFamily="18" charset="0"/>
                        </a:rPr>
                        <m:t>=</m:t>
                      </m:r>
                      <m:r>
                        <a:rPr lang="en-US" sz="2400" i="1">
                          <a:latin typeface="Cambria Math" panose="02040503050406030204" pitchFamily="18" charset="0"/>
                        </a:rPr>
                        <m:t>𝐺𝑁𝑣</m:t>
                      </m:r>
                      <m:r>
                        <a:rPr lang="en-US" sz="2400" i="1">
                          <a:latin typeface="Cambria Math" panose="02040503050406030204" pitchFamily="18" charset="0"/>
                        </a:rPr>
                        <m:t>=0</m:t>
                      </m:r>
                    </m:oMath>
                  </m:oMathPara>
                </a14:m>
                <a:endParaRPr lang="en-US" sz="2400" dirty="0"/>
              </a:p>
              <a:p>
                <a:pPr marL="0" indent="0">
                  <a:buNone/>
                </a:pPr>
                <a:r>
                  <a:rPr lang="en-US" sz="2400" dirty="0"/>
                  <a:t>Integrating this equation leads directly to the conservation relations </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𝐺𝑆</m:t>
                      </m:r>
                      <m:r>
                        <a:rPr lang="en-US" sz="2400" i="1">
                          <a:latin typeface="Cambria Math" panose="02040503050406030204" pitchFamily="18" charset="0"/>
                        </a:rPr>
                        <m:t>=</m:t>
                      </m:r>
                      <m:r>
                        <a:rPr lang="en-US" sz="2400" i="1">
                          <a:latin typeface="Cambria Math" panose="02040503050406030204" pitchFamily="18" charset="0"/>
                        </a:rPr>
                        <m:t>𝑐𝑜𝑛𝑠𝑡𝑎𝑛𝑡</m:t>
                      </m:r>
                    </m:oMath>
                  </m:oMathPara>
                </a14:m>
                <a:endParaRPr lang="en-US" sz="2400" dirty="0"/>
              </a:p>
              <a:p>
                <a:pPr marL="0" indent="0">
                  <a:buNone/>
                </a:pPr>
                <a:r>
                  <a:rPr lang="en-US" sz="2400" dirty="0"/>
                  <a:t>The number of independent rows of G is equal to n </a:t>
                </a:r>
                <a:r>
                  <a:rPr lang="en-US" sz="2400" dirty="0" smtClean="0"/>
                  <a:t>– Rank(N) </a:t>
                </a:r>
                <a:r>
                  <a:rPr lang="en-US" sz="2400" dirty="0"/>
                  <a:t>, where n is the number of metabolites in the system. </a:t>
                </a:r>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69710" y="1473958"/>
                <a:ext cx="11089943" cy="5199797"/>
              </a:xfrm>
              <a:blipFill>
                <a:blip r:embed="rId3"/>
                <a:stretch>
                  <a:fillRect l="-825" t="-938" r="-1209"/>
                </a:stretch>
              </a:blipFill>
            </p:spPr>
            <p:txBody>
              <a:bodyPr/>
              <a:lstStyle/>
              <a:p>
                <a:r>
                  <a:rPr lang="en-US">
                    <a:noFill/>
                  </a:rPr>
                  <a:t> </a:t>
                </a:r>
              </a:p>
            </p:txBody>
          </p:sp>
        </mc:Fallback>
      </mc:AlternateContent>
    </p:spTree>
    <p:extLst>
      <p:ext uri="{BB962C8B-B14F-4D97-AF65-F5344CB8AC3E}">
        <p14:creationId xmlns:p14="http://schemas.microsoft.com/office/powerpoint/2010/main" val="1740000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0" indent="0">
                  <a:buNone/>
                </a:pP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𝐺</m:t>
                        </m:r>
                      </m:e>
                      <m:sup>
                        <m:r>
                          <a:rPr lang="en-US" b="0" i="1" smtClean="0">
                            <a:latin typeface="Cambria Math" panose="02040503050406030204" pitchFamily="18" charset="0"/>
                          </a:rPr>
                          <m:t>𝑇</m:t>
                        </m:r>
                      </m:sup>
                    </m:sSup>
                  </m:oMath>
                </a14:m>
                <a:r>
                  <a:rPr lang="en-US" dirty="0" smtClean="0"/>
                  <a:t> is the kernel matrix of </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𝑁</m:t>
                        </m:r>
                      </m:e>
                      <m:sup>
                        <m:r>
                          <a:rPr lang="en-US" b="0" i="1" smtClean="0">
                            <a:latin typeface="Cambria Math" panose="02040503050406030204" pitchFamily="18" charset="0"/>
                          </a:rPr>
                          <m:t>𝑇</m:t>
                        </m:r>
                      </m:sup>
                    </m:sSup>
                  </m:oMath>
                </a14:m>
                <a:r>
                  <a:rPr lang="en-US" dirty="0" smtClean="0"/>
                  <a:t>; hence, it has similar properties to K.</a:t>
                </a:r>
              </a:p>
              <a:p>
                <a:pPr marL="0" indent="0">
                  <a:buNone/>
                </a:pPr>
                <a:r>
                  <a:rPr lang="en-US" dirty="0" smtClean="0"/>
                  <a:t>There </a:t>
                </a:r>
                <a:r>
                  <a:rPr lang="en-US" dirty="0"/>
                  <a:t>exists a simplest representation </a:t>
                </a:r>
                <a:r>
                  <a:rPr lang="en-US" dirty="0" smtClean="0"/>
                  <a:t>G</a:t>
                </a:r>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𝐺</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m:t>
                          </m:r>
                          <m:r>
                            <a:rPr lang="en-US" i="1">
                              <a:latin typeface="Cambria Math" panose="02040503050406030204" pitchFamily="18" charset="0"/>
                            </a:rPr>
                            <m:t>𝐺</m:t>
                          </m:r>
                        </m:e>
                        <m:sub>
                          <m:r>
                            <a:rPr lang="en-US" i="1">
                              <a:latin typeface="Cambria Math" panose="02040503050406030204" pitchFamily="18" charset="0"/>
                            </a:rPr>
                            <m:t>0    </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𝑛</m:t>
                          </m:r>
                          <m:r>
                            <a:rPr lang="en-US" i="1">
                              <a:latin typeface="Cambria Math" panose="02040503050406030204" pitchFamily="18" charset="0"/>
                            </a:rPr>
                            <m:t>−</m:t>
                          </m:r>
                          <m:r>
                            <a:rPr lang="en-US" i="1">
                              <a:latin typeface="Cambria Math" panose="02040503050406030204" pitchFamily="18" charset="0"/>
                            </a:rPr>
                            <m:t>𝑅𝑎𝑛𝑘</m:t>
                          </m:r>
                          <m:d>
                            <m:dPr>
                              <m:ctrlPr>
                                <a:rPr lang="en-US" i="1">
                                  <a:latin typeface="Cambria Math" panose="02040503050406030204" pitchFamily="18" charset="0"/>
                                </a:rPr>
                              </m:ctrlPr>
                            </m:dPr>
                            <m:e>
                              <m:r>
                                <a:rPr lang="en-US" i="1">
                                  <a:latin typeface="Cambria Math" panose="02040503050406030204" pitchFamily="18" charset="0"/>
                                </a:rPr>
                                <m:t>𝑁</m:t>
                              </m:r>
                            </m:e>
                          </m:d>
                        </m:sub>
                      </m:sSub>
                      <m:r>
                        <a:rPr lang="en-US" i="1">
                          <a:latin typeface="Cambria Math" panose="02040503050406030204" pitchFamily="18" charset="0"/>
                        </a:rPr>
                        <m:t>)</m:t>
                      </m:r>
                    </m:oMath>
                  </m:oMathPara>
                </a14:m>
                <a:endParaRPr lang="en-US" dirty="0"/>
              </a:p>
              <a:p>
                <a:pPr marL="0" indent="0">
                  <a:buNone/>
                </a:pPr>
                <a:r>
                  <a:rPr lang="en-US" dirty="0" smtClean="0"/>
                  <a:t>Importantly, conservation relations can be used to simplify the system of differential equations </a:t>
                </a: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𝑆</m:t>
                        </m:r>
                      </m:e>
                    </m:acc>
                    <m:r>
                      <a:rPr lang="en-US" b="0" i="1" smtClean="0">
                        <a:latin typeface="Cambria Math" panose="02040503050406030204" pitchFamily="18" charset="0"/>
                      </a:rPr>
                      <m:t>=</m:t>
                    </m:r>
                    <m:r>
                      <a:rPr lang="en-US" b="0" i="1" smtClean="0">
                        <a:latin typeface="Cambria Math" panose="02040503050406030204" pitchFamily="18" charset="0"/>
                      </a:rPr>
                      <m:t>𝑁𝑣</m:t>
                    </m:r>
                    <m:r>
                      <a:rPr lang="en-US" b="0" i="1" smtClean="0">
                        <a:latin typeface="Cambria Math" panose="02040503050406030204" pitchFamily="18" charset="0"/>
                      </a:rPr>
                      <m:t> </m:t>
                    </m:r>
                  </m:oMath>
                </a14:m>
                <a:r>
                  <a:rPr lang="en-US" dirty="0" smtClean="0"/>
                  <a:t>describing the dynamics of our reaction system. </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217" t="-2381" r="-1913"/>
                </a:stretch>
              </a:blipFill>
            </p:spPr>
            <p:txBody>
              <a:bodyPr/>
              <a:lstStyle/>
              <a:p>
                <a:r>
                  <a:rPr lang="en-US">
                    <a:noFill/>
                  </a:rPr>
                  <a:t> </a:t>
                </a:r>
              </a:p>
            </p:txBody>
          </p:sp>
        </mc:Fallback>
      </mc:AlternateContent>
    </p:spTree>
    <p:extLst>
      <p:ext uri="{BB962C8B-B14F-4D97-AF65-F5344CB8AC3E}">
        <p14:creationId xmlns:p14="http://schemas.microsoft.com/office/powerpoint/2010/main" val="13427717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756313" y="624622"/>
                <a:ext cx="10515600" cy="4351338"/>
              </a:xfrm>
            </p:spPr>
            <p:txBody>
              <a:bodyPr/>
              <a:lstStyle/>
              <a:p>
                <a:pPr marL="0" indent="0">
                  <a:buNone/>
                </a:pPr>
                <a:r>
                  <a:rPr lang="en-US" dirty="0" smtClean="0"/>
                  <a:t>The idea is to eliminate linear dependent differential equations and to replace them by appropriate algebraic equations.</a:t>
                </a:r>
              </a:p>
              <a:p>
                <a:pPr marL="0" indent="0">
                  <a:buNone/>
                </a:pPr>
                <a:r>
                  <a:rPr lang="en-US" dirty="0" smtClean="0"/>
                  <a:t>Procedure:</a:t>
                </a:r>
              </a:p>
              <a:p>
                <a:pPr marL="514350" lvl="0" indent="-514350">
                  <a:buFont typeface="+mj-lt"/>
                  <a:buAutoNum type="arabicPeriod"/>
                </a:pPr>
                <a:r>
                  <a:rPr lang="en-US" dirty="0"/>
                  <a:t>R</a:t>
                </a:r>
                <a:r>
                  <a:rPr lang="en-US" dirty="0" smtClean="0"/>
                  <a:t>eorder </a:t>
                </a:r>
                <a:r>
                  <a:rPr lang="en-US" dirty="0"/>
                  <a:t>the rows in the stoichiometric matrix N as well as in the concentration vector S such that a set of independent rows is on top and the dependent rows are at the bottom.</a:t>
                </a:r>
              </a:p>
              <a:p>
                <a:pPr marL="514350" lvl="0" indent="-514350">
                  <a:buFont typeface="+mj-lt"/>
                  <a:buAutoNum type="arabicPeriod"/>
                </a:pPr>
                <a:r>
                  <a:rPr lang="en-US" dirty="0"/>
                  <a:t>Then the matrix N is split into the independent part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𝑁</m:t>
                        </m:r>
                      </m:e>
                      <m:sub>
                        <m:r>
                          <a:rPr lang="en-US" b="0" i="1" smtClean="0">
                            <a:latin typeface="Cambria Math" panose="02040503050406030204" pitchFamily="18" charset="0"/>
                          </a:rPr>
                          <m:t>𝑖𝑛𝑑𝑒𝑝</m:t>
                        </m:r>
                      </m:sub>
                    </m:sSub>
                  </m:oMath>
                </a14:m>
                <a:r>
                  <a:rPr lang="en-US" dirty="0" smtClean="0"/>
                  <a:t> </a:t>
                </a:r>
                <a:r>
                  <a:rPr lang="en-US" dirty="0"/>
                  <a:t>and the dependent </a:t>
                </a:r>
                <a:r>
                  <a:rPr lang="en-US" dirty="0" smtClean="0"/>
                  <a:t>part </a:t>
                </a:r>
                <a14:m>
                  <m:oMath xmlns:m="http://schemas.openxmlformats.org/officeDocument/2006/math">
                    <m:r>
                      <a:rPr lang="en-US" i="1" smtClean="0">
                        <a:latin typeface="Cambria Math" panose="02040503050406030204" pitchFamily="18" charset="0"/>
                      </a:rPr>
                      <m:t>𝑁</m:t>
                    </m:r>
                    <m:r>
                      <a:rPr lang="en-US" b="0" i="1" smtClean="0">
                        <a:latin typeface="Cambria Math" panose="02040503050406030204" pitchFamily="18" charset="0"/>
                      </a:rPr>
                      <m:t>′</m:t>
                    </m:r>
                  </m:oMath>
                </a14:m>
                <a:r>
                  <a:rPr lang="en-US" dirty="0"/>
                  <a:t> and a </a:t>
                </a:r>
                <a:r>
                  <a:rPr lang="en-US" i="1" dirty="0"/>
                  <a:t>link matrix</a:t>
                </a:r>
                <a:r>
                  <a:rPr lang="en-US" dirty="0"/>
                  <a:t> L is introduced in the following way:</a:t>
                </a:r>
              </a:p>
              <a:p>
                <a:pPr marL="0" indent="0">
                  <a:buNone/>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756313" y="624622"/>
                <a:ext cx="10515600" cy="4351338"/>
              </a:xfrm>
              <a:blipFill>
                <a:blip r:embed="rId2"/>
                <a:stretch>
                  <a:fillRect l="-1159" t="-2381" r="-116"/>
                </a:stretch>
              </a:blipFill>
            </p:spPr>
            <p:txBody>
              <a:bodyPr/>
              <a:lstStyle/>
              <a:p>
                <a:r>
                  <a:rPr lang="en-US">
                    <a:noFill/>
                  </a:rPr>
                  <a:t> </a:t>
                </a:r>
              </a:p>
            </p:txBody>
          </p:sp>
        </mc:Fallback>
      </mc:AlternateContent>
      <p:pic>
        <p:nvPicPr>
          <p:cNvPr id="4" name="Picture 3" descr="C:\Users\mahro\OneDrive\Pictures\Screenshots\Screenshot (215).png"/>
          <p:cNvPicPr/>
          <p:nvPr/>
        </p:nvPicPr>
        <p:blipFill>
          <a:blip r:embed="rId3">
            <a:extLst>
              <a:ext uri="{28A0092B-C50C-407E-A947-70E740481C1C}">
                <a14:useLocalDpi xmlns:a14="http://schemas.microsoft.com/office/drawing/2010/main" val="0"/>
              </a:ext>
            </a:extLst>
          </a:blip>
          <a:srcRect/>
          <a:stretch>
            <a:fillRect/>
          </a:stretch>
        </p:blipFill>
        <p:spPr bwMode="auto">
          <a:xfrm>
            <a:off x="3194249" y="4722124"/>
            <a:ext cx="5881513" cy="1351129"/>
          </a:xfrm>
          <a:prstGeom prst="rect">
            <a:avLst/>
          </a:prstGeom>
          <a:noFill/>
          <a:ln>
            <a:noFill/>
          </a:ln>
        </p:spPr>
      </p:pic>
    </p:spTree>
    <p:extLst>
      <p:ext uri="{BB962C8B-B14F-4D97-AF65-F5344CB8AC3E}">
        <p14:creationId xmlns:p14="http://schemas.microsoft.com/office/powerpoint/2010/main" val="157876947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8" y="739346"/>
            <a:ext cx="10515600" cy="5552272"/>
          </a:xfrm>
        </p:spPr>
        <p:txBody>
          <a:bodyPr>
            <a:normAutofit/>
          </a:bodyPr>
          <a:lstStyle/>
          <a:p>
            <a:pPr marL="0" indent="0">
              <a:buNone/>
            </a:pPr>
            <a:r>
              <a:rPr lang="en-US" sz="2400" dirty="0"/>
              <a:t>D</a:t>
            </a:r>
            <a:r>
              <a:rPr lang="en-US" sz="2400" dirty="0" smtClean="0"/>
              <a:t>ifferential equation system may be rewritten accord</a:t>
            </a:r>
            <a:r>
              <a:rPr lang="en-US" sz="2400" dirty="0"/>
              <a:t>i</a:t>
            </a:r>
            <a:r>
              <a:rPr lang="en-US" sz="2400" dirty="0" smtClean="0"/>
              <a:t>ngly:</a:t>
            </a:r>
            <a:endParaRPr lang="en-US" sz="2400" dirty="0"/>
          </a:p>
          <a:p>
            <a:pPr marL="0" indent="0">
              <a:buNone/>
            </a:pPr>
            <a:endParaRPr lang="en-US" sz="2400" dirty="0" smtClean="0"/>
          </a:p>
          <a:p>
            <a:pPr marL="0" indent="0">
              <a:buNone/>
            </a:pPr>
            <a:endParaRPr lang="en-US" sz="2400" dirty="0" smtClean="0"/>
          </a:p>
          <a:p>
            <a:pPr marL="0" indent="0">
              <a:buNone/>
            </a:pPr>
            <a:r>
              <a:rPr lang="en-US" sz="2400" dirty="0" smtClean="0"/>
              <a:t>and the dependent concentrations fulfill</a:t>
            </a:r>
          </a:p>
          <a:p>
            <a:pPr marL="0" indent="0">
              <a:buNone/>
            </a:pPr>
            <a:endParaRPr lang="en-US" sz="2400" dirty="0" smtClean="0"/>
          </a:p>
          <a:p>
            <a:pPr marL="0" indent="0">
              <a:buNone/>
            </a:pPr>
            <a:r>
              <a:rPr lang="en-US" sz="2400" dirty="0" smtClean="0"/>
              <a:t>Integration </a:t>
            </a:r>
            <a:r>
              <a:rPr lang="en-US" sz="2400" dirty="0"/>
              <a:t>leads to</a:t>
            </a:r>
          </a:p>
          <a:p>
            <a:pPr marL="0" indent="0">
              <a:buNone/>
            </a:pPr>
            <a:endParaRPr lang="en-US" sz="2400" dirty="0" smtClean="0"/>
          </a:p>
          <a:p>
            <a:pPr marL="0" indent="0">
              <a:buNone/>
            </a:pPr>
            <a:endParaRPr lang="en-US" sz="2400" dirty="0" smtClean="0"/>
          </a:p>
          <a:p>
            <a:pPr marL="0" indent="0">
              <a:buNone/>
            </a:pPr>
            <a:r>
              <a:rPr lang="en-US" sz="2400" dirty="0"/>
              <a:t>This relation is fulfilled during the entire time course. Thus, we may replace the original system by a reduced differential equation </a:t>
            </a:r>
            <a:r>
              <a:rPr lang="en-US" sz="2400" dirty="0" smtClean="0"/>
              <a:t>system</a:t>
            </a:r>
            <a:endParaRPr lang="en-US" sz="2400" dirty="0"/>
          </a:p>
        </p:txBody>
      </p:sp>
      <p:pic>
        <p:nvPicPr>
          <p:cNvPr id="5" name="Picture 4" descr="C:\Users\mahro\OneDrive\Pictures\Screenshots\Screenshot (216).png"/>
          <p:cNvPicPr/>
          <p:nvPr/>
        </p:nvPicPr>
        <p:blipFill rotWithShape="1">
          <a:blip r:embed="rId2">
            <a:extLst>
              <a:ext uri="{28A0092B-C50C-407E-A947-70E740481C1C}">
                <a14:useLocalDpi xmlns:a14="http://schemas.microsoft.com/office/drawing/2010/main" val="0"/>
              </a:ext>
            </a:extLst>
          </a:blip>
          <a:srcRect r="5249"/>
          <a:stretch/>
        </p:blipFill>
        <p:spPr bwMode="auto">
          <a:xfrm>
            <a:off x="3150281" y="1155481"/>
            <a:ext cx="5420514" cy="910026"/>
          </a:xfrm>
          <a:prstGeom prst="rect">
            <a:avLst/>
          </a:prstGeom>
          <a:noFill/>
          <a:ln>
            <a:noFill/>
          </a:ln>
        </p:spPr>
      </p:pic>
      <p:pic>
        <p:nvPicPr>
          <p:cNvPr id="6" name="Picture 5" descr="C:\Users\mahro\OneDrive\Pictures\Screenshots\Screenshot (219).png"/>
          <p:cNvPicPr/>
          <p:nvPr/>
        </p:nvPicPr>
        <p:blipFill>
          <a:blip r:embed="rId3">
            <a:extLst>
              <a:ext uri="{28A0092B-C50C-407E-A947-70E740481C1C}">
                <a14:useLocalDpi xmlns:a14="http://schemas.microsoft.com/office/drawing/2010/main" val="0"/>
              </a:ext>
            </a:extLst>
          </a:blip>
          <a:srcRect/>
          <a:stretch>
            <a:fillRect/>
          </a:stretch>
        </p:blipFill>
        <p:spPr bwMode="auto">
          <a:xfrm>
            <a:off x="4352100" y="2619336"/>
            <a:ext cx="3487795" cy="896146"/>
          </a:xfrm>
          <a:prstGeom prst="rect">
            <a:avLst/>
          </a:prstGeom>
          <a:noFill/>
          <a:ln>
            <a:noFill/>
          </a:ln>
        </p:spPr>
      </p:pic>
      <p:pic>
        <p:nvPicPr>
          <p:cNvPr id="7" name="Picture 6" descr="C:\Users\mahro\OneDrive\Pictures\Screenshots\Screenshot (222).png"/>
          <p:cNvPicPr/>
          <p:nvPr/>
        </p:nvPicPr>
        <p:blipFill>
          <a:blip r:embed="rId4">
            <a:extLst>
              <a:ext uri="{28A0092B-C50C-407E-A947-70E740481C1C}">
                <a14:useLocalDpi xmlns:a14="http://schemas.microsoft.com/office/drawing/2010/main" val="0"/>
              </a:ext>
            </a:extLst>
          </a:blip>
          <a:srcRect/>
          <a:stretch>
            <a:fillRect/>
          </a:stretch>
        </p:blipFill>
        <p:spPr bwMode="auto">
          <a:xfrm>
            <a:off x="3930555" y="3515482"/>
            <a:ext cx="4080681" cy="756250"/>
          </a:xfrm>
          <a:prstGeom prst="rect">
            <a:avLst/>
          </a:prstGeom>
          <a:noFill/>
          <a:ln>
            <a:noFill/>
          </a:ln>
        </p:spPr>
      </p:pic>
      <p:pic>
        <p:nvPicPr>
          <p:cNvPr id="8" name="Picture 7" descr="C:\Users\mahro\OneDrive\Pictures\Screenshots\Screenshot (221).png"/>
          <p:cNvPicPr/>
          <p:nvPr/>
        </p:nvPicPr>
        <p:blipFill>
          <a:blip r:embed="rId5">
            <a:extLst>
              <a:ext uri="{28A0092B-C50C-407E-A947-70E740481C1C}">
                <a14:useLocalDpi xmlns:a14="http://schemas.microsoft.com/office/drawing/2010/main" val="0"/>
              </a:ext>
            </a:extLst>
          </a:blip>
          <a:srcRect/>
          <a:stretch>
            <a:fillRect/>
          </a:stretch>
        </p:blipFill>
        <p:spPr bwMode="auto">
          <a:xfrm>
            <a:off x="4640239" y="5459769"/>
            <a:ext cx="2688609" cy="736315"/>
          </a:xfrm>
          <a:prstGeom prst="rect">
            <a:avLst/>
          </a:prstGeom>
          <a:noFill/>
          <a:ln>
            <a:noFill/>
          </a:ln>
        </p:spPr>
      </p:pic>
    </p:spTree>
    <p:extLst>
      <p:ext uri="{BB962C8B-B14F-4D97-AF65-F5344CB8AC3E}">
        <p14:creationId xmlns:p14="http://schemas.microsoft.com/office/powerpoint/2010/main" val="19326913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2133" y="271411"/>
            <a:ext cx="10515600" cy="1325563"/>
          </a:xfrm>
        </p:spPr>
        <p:txBody>
          <a:bodyPr>
            <a:normAutofit/>
          </a:bodyPr>
          <a:lstStyle/>
          <a:p>
            <a:r>
              <a:rPr lang="en-US" sz="3600" dirty="0" smtClean="0">
                <a:solidFill>
                  <a:srgbClr val="E1A94C"/>
                </a:solidFill>
              </a:rPr>
              <a:t>Solving ODEs via Matrices</a:t>
            </a:r>
            <a:endParaRPr lang="en-US" sz="3600" dirty="0">
              <a:solidFill>
                <a:srgbClr val="E1A94C"/>
              </a:solidFill>
            </a:endParaRPr>
          </a:p>
        </p:txBody>
      </p:sp>
      <p:pic>
        <p:nvPicPr>
          <p:cNvPr id="8196" name="Picture 4" descr="Time, back, last icon - Download on Iconfinder on Iconfinder"/>
          <p:cNvPicPr>
            <a:picLocks noGrp="1" noChangeAspect="1" noChangeArrowheads="1"/>
          </p:cNvPicPr>
          <p:nvPr>
            <p:ph idx="1"/>
          </p:nvPr>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833243" y="2735713"/>
            <a:ext cx="1299255" cy="129925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5132498" y="3000621"/>
            <a:ext cx="3497943" cy="769441"/>
          </a:xfrm>
          <a:prstGeom prst="rect">
            <a:avLst/>
          </a:prstGeom>
          <a:noFill/>
        </p:spPr>
        <p:txBody>
          <a:bodyPr wrap="square" rtlCol="0">
            <a:spAutoFit/>
          </a:bodyPr>
          <a:lstStyle/>
          <a:p>
            <a:r>
              <a:rPr lang="en-US" sz="4400" dirty="0" smtClean="0">
                <a:solidFill>
                  <a:srgbClr val="3EDA80"/>
                </a:solidFill>
                <a:latin typeface="Berlin Sans FB Demi" panose="020E0802020502020306" pitchFamily="34" charset="0"/>
                <a:hlinkClick r:id="rId3" action="ppaction://hlinksldjump"/>
              </a:rPr>
              <a:t>Flashback</a:t>
            </a:r>
            <a:r>
              <a:rPr lang="en-US" sz="4400" dirty="0" smtClean="0">
                <a:solidFill>
                  <a:srgbClr val="3CDC80"/>
                </a:solidFill>
                <a:latin typeface="Berlin Sans FB Demi" panose="020E0802020502020306" pitchFamily="34" charset="0"/>
                <a:hlinkClick r:id="rId3" action="ppaction://hlinksldjump"/>
              </a:rPr>
              <a:t>!</a:t>
            </a:r>
            <a:endParaRPr lang="en-US" sz="4400" dirty="0">
              <a:solidFill>
                <a:srgbClr val="3CDC80"/>
              </a:solidFill>
              <a:latin typeface="Berlin Sans FB Demi" panose="020E0802020502020306" pitchFamily="34" charset="0"/>
            </a:endParaRP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34718" t="8167" r="49946" b="51374"/>
          <a:stretch/>
        </p:blipFill>
        <p:spPr>
          <a:xfrm>
            <a:off x="546370" y="433219"/>
            <a:ext cx="914401" cy="1001949"/>
          </a:xfrm>
          <a:prstGeom prst="rect">
            <a:avLst/>
          </a:prstGeom>
        </p:spPr>
      </p:pic>
    </p:spTree>
    <p:extLst>
      <p:ext uri="{BB962C8B-B14F-4D97-AF65-F5344CB8AC3E}">
        <p14:creationId xmlns:p14="http://schemas.microsoft.com/office/powerpoint/2010/main" val="122667428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4191" y="424842"/>
                <a:ext cx="10515600" cy="1549873"/>
              </a:xfrm>
            </p:spPr>
            <p:txBody>
              <a:bodyPr>
                <a:normAutofit/>
              </a:bodyPr>
              <a:lstStyle/>
              <a:p>
                <a:pPr marL="0" indent="0">
                  <a:buNone/>
                </a:pPr>
                <a:r>
                  <a:rPr lang="en-US" sz="2400" dirty="0" smtClean="0"/>
                  <a:t>Consider the following example:</a:t>
                </a:r>
              </a:p>
              <a:p>
                <a:pPr marL="0" indent="0">
                  <a:buNone/>
                </a:pPr>
                <a:r>
                  <a:rPr lang="en-US" sz="2400" dirty="0" smtClean="0"/>
                  <a:t>		</a:t>
                </a:r>
                <a14:m>
                  <m:oMath xmlns:m="http://schemas.openxmlformats.org/officeDocument/2006/math">
                    <m:f>
                      <m:fPr>
                        <m:ctrlPr>
                          <a:rPr lang="en-US" sz="2400" i="1" smtClean="0">
                            <a:latin typeface="Cambria Math" panose="02040503050406030204" pitchFamily="18" charset="0"/>
                          </a:rPr>
                        </m:ctrlPr>
                      </m:fPr>
                      <m:num>
                        <m:r>
                          <a:rPr lang="en-US" sz="2400" i="1" smtClean="0">
                            <a:latin typeface="Cambria Math" panose="02040503050406030204" pitchFamily="18" charset="0"/>
                          </a:rPr>
                          <m:t>𝑑</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num>
                      <m:den>
                        <m:r>
                          <a:rPr lang="en-US" sz="2400" i="1" smtClean="0">
                            <a:latin typeface="Cambria Math" panose="02040503050406030204" pitchFamily="18" charset="0"/>
                          </a:rPr>
                          <m:t>𝑑</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2</m:t>
                        </m:r>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r>
                      <a:rPr lang="en-US" sz="2400" b="0" i="0" smtClean="0">
                        <a:latin typeface="Cambria Math" panose="02040503050406030204" pitchFamily="18" charset="0"/>
                      </a:rPr>
                      <m:t>         ,           </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𝑑</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num>
                      <m:den>
                        <m:r>
                          <a:rPr lang="en-US" sz="2400" i="1" smtClean="0">
                            <a:latin typeface="Cambria Math" panose="02040503050406030204" pitchFamily="18" charset="0"/>
                          </a:rPr>
                          <m:t>𝑑</m:t>
                        </m:r>
                        <m:r>
                          <a:rPr lang="en-US" sz="2400" b="0" i="1" smtClean="0">
                            <a:latin typeface="Cambria Math" panose="02040503050406030204" pitchFamily="18" charset="0"/>
                          </a:rPr>
                          <m:t>𝑡</m:t>
                        </m:r>
                      </m:den>
                    </m:f>
                    <m:r>
                      <a:rPr lang="en-US" sz="2400" b="0" i="1" smtClean="0">
                        <a:latin typeface="Cambria Math" panose="02040503050406030204" pitchFamily="18" charset="0"/>
                      </a:rPr>
                      <m:t>=2</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a14:m>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4191" y="424842"/>
                <a:ext cx="10515600" cy="1549873"/>
              </a:xfrm>
              <a:blipFill>
                <a:blip r:embed="rId2"/>
                <a:stretch>
                  <a:fillRect l="-870" t="-5512"/>
                </a:stretch>
              </a:blipFill>
            </p:spPr>
            <p:txBody>
              <a:bodyPr/>
              <a:lstStyle/>
              <a:p>
                <a:r>
                  <a:rPr lang="en-US">
                    <a:noFill/>
                  </a:rPr>
                  <a:t> </a:t>
                </a:r>
              </a:p>
            </p:txBody>
          </p:sp>
        </mc:Fallback>
      </mc:AlternateContent>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23858" t="-4071" r="50814" b="65145"/>
          <a:stretch/>
        </p:blipFill>
        <p:spPr>
          <a:xfrm>
            <a:off x="992221" y="1828377"/>
            <a:ext cx="865763" cy="837000"/>
          </a:xfrm>
          <a:prstGeom prst="rect">
            <a:avLst/>
          </a:prstGeom>
        </p:spPr>
      </p:pic>
      <p:sp>
        <p:nvSpPr>
          <p:cNvPr id="9" name="TextBox 8"/>
          <p:cNvSpPr txBox="1"/>
          <p:nvPr/>
        </p:nvSpPr>
        <p:spPr>
          <a:xfrm>
            <a:off x="1848256" y="2047830"/>
            <a:ext cx="3034805" cy="461665"/>
          </a:xfrm>
          <a:prstGeom prst="rect">
            <a:avLst/>
          </a:prstGeom>
          <a:noFill/>
        </p:spPr>
        <p:txBody>
          <a:bodyPr wrap="none" rtlCol="0">
            <a:spAutoFit/>
          </a:bodyPr>
          <a:lstStyle/>
          <a:p>
            <a:r>
              <a:rPr lang="en-US" sz="2400" dirty="0" smtClean="0"/>
              <a:t>Find the critical points.</a:t>
            </a:r>
            <a:endParaRPr lang="en-US" sz="2400" dirty="0"/>
          </a:p>
        </p:txBody>
      </p:sp>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b="80611"/>
          <a:stretch/>
        </p:blipFill>
        <p:spPr>
          <a:xfrm>
            <a:off x="2033491" y="2582610"/>
            <a:ext cx="8630854" cy="834853"/>
          </a:xfrm>
          <a:prstGeom prst="rect">
            <a:avLst/>
          </a:prstGeom>
        </p:spPr>
      </p:pic>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60670" r="48511" b="23140"/>
          <a:stretch/>
        </p:blipFill>
        <p:spPr>
          <a:xfrm>
            <a:off x="3122977" y="4356331"/>
            <a:ext cx="4443920" cy="697120"/>
          </a:xfrm>
          <a:prstGeom prst="rect">
            <a:avLst/>
          </a:prstGeom>
        </p:spPr>
      </p:pic>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l="49186" t="-4071" r="25486" b="65145"/>
          <a:stretch/>
        </p:blipFill>
        <p:spPr>
          <a:xfrm>
            <a:off x="992221" y="3317135"/>
            <a:ext cx="865763" cy="837000"/>
          </a:xfrm>
          <a:prstGeom prst="rect">
            <a:avLst/>
          </a:prstGeom>
        </p:spPr>
      </p:pic>
      <mc:AlternateContent xmlns:mc="http://schemas.openxmlformats.org/markup-compatibility/2006" xmlns:a14="http://schemas.microsoft.com/office/drawing/2010/main">
        <mc:Choice Requires="a14">
          <p:sp>
            <p:nvSpPr>
              <p:cNvPr id="13" name="TextBox 12"/>
              <p:cNvSpPr txBox="1"/>
              <p:nvPr/>
            </p:nvSpPr>
            <p:spPr>
              <a:xfrm>
                <a:off x="1857984" y="3504802"/>
                <a:ext cx="5917326" cy="624273"/>
              </a:xfrm>
              <a:prstGeom prst="rect">
                <a:avLst/>
              </a:prstGeom>
              <a:noFill/>
            </p:spPr>
            <p:txBody>
              <a:bodyPr wrap="none" rtlCol="0">
                <a:spAutoFit/>
              </a:bodyPr>
              <a:lstStyle/>
              <a:p>
                <a:r>
                  <a:rPr lang="en-US" sz="2400" dirty="0" smtClean="0"/>
                  <a:t>Write the equation in matrix form:</a:t>
                </a:r>
                <a14:m>
                  <m:oMath xmlns:m="http://schemas.openxmlformats.org/officeDocument/2006/math">
                    <m:r>
                      <a:rPr lang="en-US" sz="2400" b="0" i="0" smtClean="0">
                        <a:latin typeface="Cambria Math" panose="02040503050406030204" pitchFamily="18" charset="0"/>
                      </a:rPr>
                      <m:t> </m:t>
                    </m:r>
                    <m:f>
                      <m:fPr>
                        <m:ctrlPr>
                          <a:rPr lang="en-US" sz="2400" i="1" smtClean="0">
                            <a:latin typeface="Cambria Math" panose="02040503050406030204" pitchFamily="18" charset="0"/>
                          </a:rPr>
                        </m:ctrlPr>
                      </m:fPr>
                      <m:num>
                        <m:r>
                          <a:rPr lang="en-US" sz="2400" i="1" smtClean="0">
                            <a:latin typeface="Cambria Math" panose="02040503050406030204" pitchFamily="18" charset="0"/>
                          </a:rPr>
                          <m:t>𝑑𝑥</m:t>
                        </m:r>
                      </m:num>
                      <m:den>
                        <m:r>
                          <a:rPr lang="en-US" sz="2400" i="1" smtClean="0">
                            <a:latin typeface="Cambria Math" panose="02040503050406030204" pitchFamily="18" charset="0"/>
                          </a:rPr>
                          <m:t>𝑑</m:t>
                        </m:r>
                        <m:r>
                          <a:rPr lang="en-US" sz="2400" b="0" i="1" smtClean="0">
                            <a:latin typeface="Cambria Math" panose="02040503050406030204" pitchFamily="18" charset="0"/>
                          </a:rPr>
                          <m:t>𝑡</m:t>
                        </m:r>
                      </m:den>
                    </m:f>
                    <m:r>
                      <a:rPr lang="en-US" sz="2400" b="0" i="1" smtClean="0">
                        <a:latin typeface="Cambria Math" panose="02040503050406030204" pitchFamily="18" charset="0"/>
                      </a:rPr>
                      <m:t>=</m:t>
                    </m:r>
                    <m:r>
                      <a:rPr lang="en-US" sz="2400" b="0" i="1" smtClean="0">
                        <a:latin typeface="Cambria Math" panose="02040503050406030204" pitchFamily="18" charset="0"/>
                      </a:rPr>
                      <m:t>𝐴𝑥</m:t>
                    </m:r>
                    <m:r>
                      <a:rPr lang="en-US" sz="2400" b="0" i="1" smtClean="0">
                        <a:latin typeface="Cambria Math" panose="02040503050406030204" pitchFamily="18" charset="0"/>
                      </a:rPr>
                      <m:t>(</m:t>
                    </m:r>
                    <m:r>
                      <a:rPr lang="en-US" sz="2400" b="0" i="1" smtClean="0">
                        <a:latin typeface="Cambria Math" panose="02040503050406030204" pitchFamily="18" charset="0"/>
                      </a:rPr>
                      <m:t>𝑡</m:t>
                    </m:r>
                    <m:r>
                      <a:rPr lang="en-US" sz="2400" b="0" i="1" smtClean="0">
                        <a:latin typeface="Cambria Math" panose="02040503050406030204" pitchFamily="18" charset="0"/>
                      </a:rPr>
                      <m:t>)</m:t>
                    </m:r>
                  </m:oMath>
                </a14:m>
                <a:endParaRPr lang="en-US" sz="2400" dirty="0"/>
              </a:p>
            </p:txBody>
          </p:sp>
        </mc:Choice>
        <mc:Fallback xmlns="">
          <p:sp>
            <p:nvSpPr>
              <p:cNvPr id="13" name="TextBox 12"/>
              <p:cNvSpPr txBox="1">
                <a:spLocks noRot="1" noChangeAspect="1" noMove="1" noResize="1" noEditPoints="1" noAdjustHandles="1" noChangeArrowheads="1" noChangeShapeType="1" noTextEdit="1"/>
              </p:cNvSpPr>
              <p:nvPr/>
            </p:nvSpPr>
            <p:spPr>
              <a:xfrm>
                <a:off x="1857984" y="3504802"/>
                <a:ext cx="5917326" cy="624273"/>
              </a:xfrm>
              <a:prstGeom prst="rect">
                <a:avLst/>
              </a:prstGeom>
              <a:blipFill>
                <a:blip r:embed="rId5"/>
                <a:stretch>
                  <a:fillRect l="-1649" b="-8824"/>
                </a:stretch>
              </a:blipFill>
            </p:spPr>
            <p:txBody>
              <a:bodyPr/>
              <a:lstStyle/>
              <a:p>
                <a:r>
                  <a:rPr lang="en-US">
                    <a:noFill/>
                  </a:rPr>
                  <a:t> </a:t>
                </a:r>
              </a:p>
            </p:txBody>
          </p:sp>
        </mc:Fallback>
      </mc:AlternateContent>
      <p:pic>
        <p:nvPicPr>
          <p:cNvPr id="14" name="Picture 13"/>
          <p:cNvPicPr>
            <a:picLocks noChangeAspect="1"/>
          </p:cNvPicPr>
          <p:nvPr/>
        </p:nvPicPr>
        <p:blipFill rotWithShape="1">
          <a:blip r:embed="rId4">
            <a:extLst>
              <a:ext uri="{28A0092B-C50C-407E-A947-70E740481C1C}">
                <a14:useLocalDpi xmlns:a14="http://schemas.microsoft.com/office/drawing/2010/main" val="0"/>
              </a:ext>
            </a:extLst>
          </a:blip>
          <a:srcRect t="79411" b="1"/>
          <a:stretch/>
        </p:blipFill>
        <p:spPr>
          <a:xfrm>
            <a:off x="864140" y="5280707"/>
            <a:ext cx="8630854" cy="886531"/>
          </a:xfrm>
          <a:prstGeom prst="rect">
            <a:avLst/>
          </a:prstGeom>
        </p:spPr>
      </p:pic>
    </p:spTree>
    <p:extLst>
      <p:ext uri="{BB962C8B-B14F-4D97-AF65-F5344CB8AC3E}">
        <p14:creationId xmlns:p14="http://schemas.microsoft.com/office/powerpoint/2010/main" val="37921837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75368" t="-2714" r="-696" b="63788"/>
          <a:stretch/>
        </p:blipFill>
        <p:spPr>
          <a:xfrm>
            <a:off x="768485" y="330744"/>
            <a:ext cx="865763" cy="8370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9910" y="1002374"/>
            <a:ext cx="6601746" cy="3324689"/>
          </a:xfrm>
          <a:prstGeom prst="rect">
            <a:avLst/>
          </a:prstGeom>
        </p:spPr>
      </p:pic>
      <p:sp>
        <p:nvSpPr>
          <p:cNvPr id="6" name="TextBox 5"/>
          <p:cNvSpPr txBox="1"/>
          <p:nvPr/>
        </p:nvSpPr>
        <p:spPr>
          <a:xfrm>
            <a:off x="1585609" y="540709"/>
            <a:ext cx="2353529" cy="461665"/>
          </a:xfrm>
          <a:prstGeom prst="rect">
            <a:avLst/>
          </a:prstGeom>
          <a:noFill/>
        </p:spPr>
        <p:txBody>
          <a:bodyPr wrap="none" rtlCol="0">
            <a:spAutoFit/>
          </a:bodyPr>
          <a:lstStyle/>
          <a:p>
            <a:r>
              <a:rPr lang="en-US" sz="2400" dirty="0" smtClean="0"/>
              <a:t>Find eigenvalues.</a:t>
            </a:r>
            <a:endParaRPr lang="en-US" sz="2400"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l="238" t="34534" r="74434" b="33346"/>
          <a:stretch/>
        </p:blipFill>
        <p:spPr>
          <a:xfrm>
            <a:off x="719846" y="4533089"/>
            <a:ext cx="865763" cy="690664"/>
          </a:xfrm>
          <a:prstGeom prst="rect">
            <a:avLst/>
          </a:prstGeom>
        </p:spPr>
      </p:pic>
      <p:sp>
        <p:nvSpPr>
          <p:cNvPr id="8" name="TextBox 7"/>
          <p:cNvSpPr txBox="1"/>
          <p:nvPr/>
        </p:nvSpPr>
        <p:spPr>
          <a:xfrm>
            <a:off x="1585608" y="4647588"/>
            <a:ext cx="2456122" cy="461665"/>
          </a:xfrm>
          <a:prstGeom prst="rect">
            <a:avLst/>
          </a:prstGeom>
          <a:noFill/>
        </p:spPr>
        <p:txBody>
          <a:bodyPr wrap="none" rtlCol="0">
            <a:spAutoFit/>
          </a:bodyPr>
          <a:lstStyle/>
          <a:p>
            <a:r>
              <a:rPr lang="en-US" sz="2400" dirty="0" smtClean="0"/>
              <a:t>Find eigenvectors.</a:t>
            </a:r>
            <a:endParaRPr lang="en-US" sz="2400" dirty="0"/>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34" t="-5755" r="-334" b="84811"/>
          <a:stretch/>
        </p:blipFill>
        <p:spPr>
          <a:xfrm>
            <a:off x="1585608" y="4995597"/>
            <a:ext cx="8735644" cy="1097362"/>
          </a:xfrm>
          <a:prstGeom prst="rect">
            <a:avLst/>
          </a:prstGeom>
        </p:spPr>
      </p:pic>
    </p:spTree>
    <p:extLst>
      <p:ext uri="{BB962C8B-B14F-4D97-AF65-F5344CB8AC3E}">
        <p14:creationId xmlns:p14="http://schemas.microsoft.com/office/powerpoint/2010/main" val="13953144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5652" b="57899"/>
          <a:stretch/>
        </p:blipFill>
        <p:spPr>
          <a:xfrm>
            <a:off x="3144857" y="1284760"/>
            <a:ext cx="8949867" cy="1419765"/>
          </a:xfrm>
        </p:spPr>
      </p:pic>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62903"/>
          <a:stretch/>
        </p:blipFill>
        <p:spPr>
          <a:xfrm>
            <a:off x="1864365" y="4219569"/>
            <a:ext cx="8735644" cy="2045043"/>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l="24997" t="33629" r="49675" b="34251"/>
          <a:stretch/>
        </p:blipFill>
        <p:spPr>
          <a:xfrm>
            <a:off x="414942" y="3414407"/>
            <a:ext cx="865763" cy="690664"/>
          </a:xfrm>
          <a:prstGeom prst="rect">
            <a:avLst/>
          </a:prstGeom>
        </p:spPr>
      </p:pic>
      <p:sp>
        <p:nvSpPr>
          <p:cNvPr id="7" name="TextBox 6"/>
          <p:cNvSpPr txBox="1"/>
          <p:nvPr/>
        </p:nvSpPr>
        <p:spPr>
          <a:xfrm>
            <a:off x="1280705" y="3528906"/>
            <a:ext cx="3986989" cy="461665"/>
          </a:xfrm>
          <a:prstGeom prst="rect">
            <a:avLst/>
          </a:prstGeom>
          <a:noFill/>
        </p:spPr>
        <p:txBody>
          <a:bodyPr wrap="none" rtlCol="0">
            <a:spAutoFit/>
          </a:bodyPr>
          <a:lstStyle/>
          <a:p>
            <a:r>
              <a:rPr lang="en-US" sz="2400" dirty="0" smtClean="0"/>
              <a:t>Find the ODE system solution.</a:t>
            </a:r>
            <a:endParaRPr lang="en-US" sz="2400" dirty="0"/>
          </a:p>
        </p:txBody>
      </p:sp>
    </p:spTree>
    <p:extLst>
      <p:ext uri="{BB962C8B-B14F-4D97-AF65-F5344CB8AC3E}">
        <p14:creationId xmlns:p14="http://schemas.microsoft.com/office/powerpoint/2010/main" val="38146241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ahro\OneDrive\Pictures\Screenshots\Screenshot (228).png"/>
          <p:cNvPicPr/>
          <p:nvPr/>
        </p:nvPicPr>
        <p:blipFill>
          <a:blip r:embed="rId2">
            <a:extLst>
              <a:ext uri="{28A0092B-C50C-407E-A947-70E740481C1C}">
                <a14:useLocalDpi xmlns:a14="http://schemas.microsoft.com/office/drawing/2010/main" val="0"/>
              </a:ext>
            </a:extLst>
          </a:blip>
          <a:srcRect/>
          <a:stretch>
            <a:fillRect/>
          </a:stretch>
        </p:blipFill>
        <p:spPr bwMode="auto">
          <a:xfrm>
            <a:off x="3500645" y="237169"/>
            <a:ext cx="5352142" cy="6444343"/>
          </a:xfrm>
          <a:prstGeom prst="rect">
            <a:avLst/>
          </a:prstGeom>
          <a:noFill/>
          <a:ln>
            <a:noFill/>
          </a:ln>
        </p:spPr>
      </p:pic>
    </p:spTree>
    <p:extLst>
      <p:ext uri="{BB962C8B-B14F-4D97-AF65-F5344CB8AC3E}">
        <p14:creationId xmlns:p14="http://schemas.microsoft.com/office/powerpoint/2010/main" val="22471557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63050" y="1568482"/>
            <a:ext cx="8096250" cy="2962275"/>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5240382" y="4514033"/>
                <a:ext cx="134158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rgbClr val="111111"/>
                          </a:solidFill>
                          <a:effectLst/>
                          <a:latin typeface="Cambria Math" panose="02040503050406030204" pitchFamily="18" charset="0"/>
                        </a:rPr>
                        <m:t>λ</m:t>
                      </m:r>
                      <m:r>
                        <a:rPr lang="en-US" b="0" i="1" smtClean="0">
                          <a:solidFill>
                            <a:srgbClr val="111111"/>
                          </a:solidFill>
                          <a:effectLst/>
                          <a:latin typeface="Cambria Math" panose="02040503050406030204" pitchFamily="18" charset="0"/>
                        </a:rPr>
                        <m:t>= </m:t>
                      </m:r>
                      <m:r>
                        <a:rPr lang="en-US" b="0" i="1" smtClean="0">
                          <a:solidFill>
                            <a:srgbClr val="111111"/>
                          </a:solidFill>
                          <a:effectLst/>
                          <a:latin typeface="Cambria Math" panose="02040503050406030204" pitchFamily="18" charset="0"/>
                          <a:ea typeface="Cambria Math" panose="02040503050406030204" pitchFamily="18" charset="0"/>
                        </a:rPr>
                        <m:t>𝛼</m:t>
                      </m:r>
                      <m:r>
                        <a:rPr lang="en-US" b="0" i="1" smtClean="0">
                          <a:solidFill>
                            <a:srgbClr val="111111"/>
                          </a:solidFill>
                          <a:effectLst/>
                          <a:latin typeface="Cambria Math" panose="02040503050406030204" pitchFamily="18" charset="0"/>
                          <a:ea typeface="Cambria Math" panose="02040503050406030204" pitchFamily="18" charset="0"/>
                        </a:rPr>
                        <m:t>±</m:t>
                      </m:r>
                      <m:r>
                        <a:rPr lang="en-US" b="0" i="1" smtClean="0">
                          <a:solidFill>
                            <a:srgbClr val="111111"/>
                          </a:solidFill>
                          <a:effectLst/>
                          <a:latin typeface="Cambria Math" panose="02040503050406030204" pitchFamily="18" charset="0"/>
                          <a:ea typeface="Cambria Math" panose="02040503050406030204" pitchFamily="18" charset="0"/>
                        </a:rPr>
                        <m:t>𝑖</m:t>
                      </m:r>
                      <m:r>
                        <a:rPr lang="en-US" b="0" i="1" smtClean="0">
                          <a:solidFill>
                            <a:srgbClr val="111111"/>
                          </a:solidFill>
                          <a:effectLst/>
                          <a:latin typeface="Cambria Math" panose="02040503050406030204" pitchFamily="18" charset="0"/>
                          <a:ea typeface="Cambria Math" panose="02040503050406030204" pitchFamily="18" charset="0"/>
                        </a:rPr>
                        <m:t>𝛽</m:t>
                      </m:r>
                    </m:oMath>
                  </m:oMathPara>
                </a14:m>
                <a:endParaRPr lang="en-US" b="0" i="1" dirty="0" smtClean="0">
                  <a:solidFill>
                    <a:srgbClr val="111111"/>
                  </a:solidFill>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111111"/>
                          </a:solidFill>
                          <a:effectLst/>
                          <a:latin typeface="Cambria Math" panose="02040503050406030204" pitchFamily="18" charset="0"/>
                          <a:ea typeface="Cambria Math" panose="02040503050406030204" pitchFamily="18" charset="0"/>
                        </a:rPr>
                        <m:t>𝛼</m:t>
                      </m:r>
                      <m:r>
                        <a:rPr lang="en-US" b="0" i="1" smtClean="0">
                          <a:solidFill>
                            <a:srgbClr val="111111"/>
                          </a:solidFill>
                          <a:effectLst/>
                          <a:latin typeface="Cambria Math" panose="02040503050406030204" pitchFamily="18" charset="0"/>
                          <a:ea typeface="Cambria Math" panose="02040503050406030204" pitchFamily="18" charset="0"/>
                        </a:rPr>
                        <m:t>&gt;0</m:t>
                      </m:r>
                    </m:oMath>
                  </m:oMathPara>
                </a14:m>
                <a:endParaRPr lang="en-US" b="0" i="0" dirty="0" smtClean="0">
                  <a:solidFill>
                    <a:srgbClr val="111111"/>
                  </a:solidFill>
                  <a:effectLst/>
                  <a:latin typeface="Roboto"/>
                  <a:ea typeface="Cambria Math" panose="020405030504060302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5240382" y="4514033"/>
                <a:ext cx="1341586"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475893" y="4530757"/>
                <a:ext cx="1341586"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rgbClr val="111111"/>
                          </a:solidFill>
                          <a:effectLst/>
                          <a:latin typeface="Cambria Math" panose="02040503050406030204" pitchFamily="18" charset="0"/>
                        </a:rPr>
                        <m:t>λ</m:t>
                      </m:r>
                      <m:r>
                        <a:rPr lang="en-US" b="0" i="1" smtClean="0">
                          <a:solidFill>
                            <a:srgbClr val="111111"/>
                          </a:solidFill>
                          <a:effectLst/>
                          <a:latin typeface="Cambria Math" panose="02040503050406030204" pitchFamily="18" charset="0"/>
                        </a:rPr>
                        <m:t>= </m:t>
                      </m:r>
                      <m:r>
                        <a:rPr lang="en-US" b="0" i="1" smtClean="0">
                          <a:solidFill>
                            <a:srgbClr val="111111"/>
                          </a:solidFill>
                          <a:effectLst/>
                          <a:latin typeface="Cambria Math" panose="02040503050406030204" pitchFamily="18" charset="0"/>
                          <a:ea typeface="Cambria Math" panose="02040503050406030204" pitchFamily="18" charset="0"/>
                        </a:rPr>
                        <m:t>𝛼</m:t>
                      </m:r>
                      <m:r>
                        <a:rPr lang="en-US" b="0" i="1" smtClean="0">
                          <a:solidFill>
                            <a:srgbClr val="111111"/>
                          </a:solidFill>
                          <a:effectLst/>
                          <a:latin typeface="Cambria Math" panose="02040503050406030204" pitchFamily="18" charset="0"/>
                          <a:ea typeface="Cambria Math" panose="02040503050406030204" pitchFamily="18" charset="0"/>
                        </a:rPr>
                        <m:t>±</m:t>
                      </m:r>
                      <m:r>
                        <a:rPr lang="en-US" b="0" i="1" smtClean="0">
                          <a:solidFill>
                            <a:srgbClr val="111111"/>
                          </a:solidFill>
                          <a:effectLst/>
                          <a:latin typeface="Cambria Math" panose="02040503050406030204" pitchFamily="18" charset="0"/>
                          <a:ea typeface="Cambria Math" panose="02040503050406030204" pitchFamily="18" charset="0"/>
                        </a:rPr>
                        <m:t>𝑖</m:t>
                      </m:r>
                      <m:r>
                        <a:rPr lang="en-US" b="0" i="1" smtClean="0">
                          <a:solidFill>
                            <a:srgbClr val="111111"/>
                          </a:solidFill>
                          <a:effectLst/>
                          <a:latin typeface="Cambria Math" panose="02040503050406030204" pitchFamily="18" charset="0"/>
                          <a:ea typeface="Cambria Math" panose="02040503050406030204" pitchFamily="18" charset="0"/>
                        </a:rPr>
                        <m:t>𝛽</m:t>
                      </m:r>
                    </m:oMath>
                  </m:oMathPara>
                </a14:m>
                <a:endParaRPr lang="en-US" b="0" i="1" dirty="0" smtClean="0">
                  <a:solidFill>
                    <a:srgbClr val="111111"/>
                  </a:solidFill>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111111"/>
                          </a:solidFill>
                          <a:effectLst/>
                          <a:latin typeface="Cambria Math" panose="02040503050406030204" pitchFamily="18" charset="0"/>
                          <a:ea typeface="Cambria Math" panose="02040503050406030204" pitchFamily="18" charset="0"/>
                        </a:rPr>
                        <m:t>𝛼</m:t>
                      </m:r>
                      <m:r>
                        <a:rPr lang="en-US" b="0" i="1" smtClean="0">
                          <a:solidFill>
                            <a:srgbClr val="111111"/>
                          </a:solidFill>
                          <a:effectLst/>
                          <a:latin typeface="Cambria Math" panose="02040503050406030204" pitchFamily="18" charset="0"/>
                          <a:ea typeface="Cambria Math" panose="02040503050406030204" pitchFamily="18" charset="0"/>
                        </a:rPr>
                        <m:t>&lt;0</m:t>
                      </m:r>
                    </m:oMath>
                  </m:oMathPara>
                </a14:m>
                <a:endParaRPr lang="en-US" b="0" i="0" dirty="0" smtClean="0">
                  <a:solidFill>
                    <a:srgbClr val="111111"/>
                  </a:solidFill>
                  <a:effectLst/>
                  <a:latin typeface="Roboto"/>
                  <a:ea typeface="Cambria Math" panose="02040503050406030204" pitchFamily="18" charset="0"/>
                </a:endParaRPr>
              </a:p>
            </p:txBody>
          </p:sp>
        </mc:Choice>
        <mc:Fallback xmlns="">
          <p:sp>
            <p:nvSpPr>
              <p:cNvPr id="7" name="Rectangle 6"/>
              <p:cNvSpPr>
                <a:spLocks noRot="1" noChangeAspect="1" noMove="1" noResize="1" noEditPoints="1" noAdjustHandles="1" noChangeArrowheads="1" noChangeShapeType="1" noTextEdit="1"/>
              </p:cNvSpPr>
              <p:nvPr/>
            </p:nvSpPr>
            <p:spPr>
              <a:xfrm>
                <a:off x="2475893" y="4530757"/>
                <a:ext cx="1341586" cy="6463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7082722" y="4530757"/>
                <a:ext cx="2876578" cy="6463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b="0" i="1" smtClean="0">
                          <a:solidFill>
                            <a:srgbClr val="111111"/>
                          </a:solidFill>
                          <a:effectLst/>
                          <a:latin typeface="Cambria Math" panose="02040503050406030204" pitchFamily="18" charset="0"/>
                        </a:rPr>
                        <m:t>λ</m:t>
                      </m:r>
                      <m:r>
                        <a:rPr lang="en-US" b="0" i="1" smtClean="0">
                          <a:solidFill>
                            <a:srgbClr val="111111"/>
                          </a:solidFill>
                          <a:effectLst/>
                          <a:latin typeface="Cambria Math" panose="02040503050406030204" pitchFamily="18" charset="0"/>
                        </a:rPr>
                        <m:t>= </m:t>
                      </m:r>
                      <m:r>
                        <a:rPr lang="en-US" b="0" i="1" smtClean="0">
                          <a:solidFill>
                            <a:srgbClr val="111111"/>
                          </a:solidFill>
                          <a:effectLst/>
                          <a:latin typeface="Cambria Math" panose="02040503050406030204" pitchFamily="18" charset="0"/>
                          <a:ea typeface="Cambria Math" panose="02040503050406030204" pitchFamily="18" charset="0"/>
                        </a:rPr>
                        <m:t>𝛼</m:t>
                      </m:r>
                      <m:r>
                        <a:rPr lang="en-US" b="0" i="1" smtClean="0">
                          <a:solidFill>
                            <a:srgbClr val="111111"/>
                          </a:solidFill>
                          <a:effectLst/>
                          <a:latin typeface="Cambria Math" panose="02040503050406030204" pitchFamily="18" charset="0"/>
                          <a:ea typeface="Cambria Math" panose="02040503050406030204" pitchFamily="18" charset="0"/>
                        </a:rPr>
                        <m:t>±</m:t>
                      </m:r>
                      <m:r>
                        <a:rPr lang="en-US" b="0" i="1" smtClean="0">
                          <a:solidFill>
                            <a:srgbClr val="111111"/>
                          </a:solidFill>
                          <a:effectLst/>
                          <a:latin typeface="Cambria Math" panose="02040503050406030204" pitchFamily="18" charset="0"/>
                          <a:ea typeface="Cambria Math" panose="02040503050406030204" pitchFamily="18" charset="0"/>
                        </a:rPr>
                        <m:t>𝑖</m:t>
                      </m:r>
                      <m:r>
                        <a:rPr lang="en-US" b="0" i="1" smtClean="0">
                          <a:solidFill>
                            <a:srgbClr val="111111"/>
                          </a:solidFill>
                          <a:effectLst/>
                          <a:latin typeface="Cambria Math" panose="02040503050406030204" pitchFamily="18" charset="0"/>
                          <a:ea typeface="Cambria Math" panose="02040503050406030204" pitchFamily="18" charset="0"/>
                        </a:rPr>
                        <m:t>𝛽</m:t>
                      </m:r>
                    </m:oMath>
                  </m:oMathPara>
                </a14:m>
                <a:endParaRPr lang="en-US" b="0" i="1" dirty="0" smtClean="0">
                  <a:solidFill>
                    <a:srgbClr val="111111"/>
                  </a:solidFill>
                  <a:effectLst/>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solidFill>
                            <a:srgbClr val="111111"/>
                          </a:solidFill>
                          <a:effectLst/>
                          <a:latin typeface="Cambria Math" panose="02040503050406030204" pitchFamily="18" charset="0"/>
                          <a:ea typeface="Cambria Math" panose="02040503050406030204" pitchFamily="18" charset="0"/>
                        </a:rPr>
                        <m:t>𝛼</m:t>
                      </m:r>
                      <m:r>
                        <a:rPr lang="en-US" b="0" i="1" smtClean="0">
                          <a:solidFill>
                            <a:srgbClr val="111111"/>
                          </a:solidFill>
                          <a:effectLst/>
                          <a:latin typeface="Cambria Math" panose="02040503050406030204" pitchFamily="18" charset="0"/>
                          <a:ea typeface="Cambria Math" panose="02040503050406030204" pitchFamily="18" charset="0"/>
                        </a:rPr>
                        <m:t>=0</m:t>
                      </m:r>
                    </m:oMath>
                  </m:oMathPara>
                </a14:m>
                <a:endParaRPr lang="en-US" b="0" i="0" dirty="0" smtClean="0">
                  <a:solidFill>
                    <a:srgbClr val="111111"/>
                  </a:solidFill>
                  <a:effectLst/>
                  <a:latin typeface="Roboto"/>
                  <a:ea typeface="Cambria Math" panose="02040503050406030204" pitchFamily="18" charset="0"/>
                </a:endParaRPr>
              </a:p>
            </p:txBody>
          </p:sp>
        </mc:Choice>
        <mc:Fallback xmlns="">
          <p:sp>
            <p:nvSpPr>
              <p:cNvPr id="8" name="Rectangle 7"/>
              <p:cNvSpPr>
                <a:spLocks noRot="1" noChangeAspect="1" noMove="1" noResize="1" noEditPoints="1" noAdjustHandles="1" noChangeArrowheads="1" noChangeShapeType="1" noTextEdit="1"/>
              </p:cNvSpPr>
              <p:nvPr/>
            </p:nvSpPr>
            <p:spPr>
              <a:xfrm>
                <a:off x="7082722" y="4530757"/>
                <a:ext cx="2876578" cy="646331"/>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300590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5734" y="439340"/>
            <a:ext cx="10515600" cy="1325563"/>
          </a:xfrm>
        </p:spPr>
        <p:txBody>
          <a:bodyPr>
            <a:noAutofit/>
          </a:bodyPr>
          <a:lstStyle/>
          <a:p>
            <a:r>
              <a:rPr lang="en-US" sz="3200" dirty="0" smtClean="0">
                <a:solidFill>
                  <a:srgbClr val="317CBD"/>
                </a:solidFill>
              </a:rPr>
              <a:t>Regulation of Gene Expression</a:t>
            </a:r>
            <a:br>
              <a:rPr lang="en-US" sz="3200" dirty="0" smtClean="0">
                <a:solidFill>
                  <a:srgbClr val="317CBD"/>
                </a:solidFill>
              </a:rPr>
            </a:br>
            <a:r>
              <a:rPr lang="en-US" sz="2800" dirty="0" smtClean="0">
                <a:solidFill>
                  <a:srgbClr val="317CBD"/>
                </a:solidFill>
              </a:rPr>
              <a:t>(a biological approach)</a:t>
            </a:r>
            <a:r>
              <a:rPr lang="en-US" sz="3200" dirty="0" smtClean="0">
                <a:solidFill>
                  <a:srgbClr val="317CBD"/>
                </a:solidFill>
              </a:rPr>
              <a:t/>
            </a:r>
            <a:br>
              <a:rPr lang="en-US" sz="3200" dirty="0" smtClean="0">
                <a:solidFill>
                  <a:srgbClr val="317CBD"/>
                </a:solidFill>
              </a:rPr>
            </a:br>
            <a:endParaRPr lang="en-US" sz="3200" dirty="0">
              <a:solidFill>
                <a:srgbClr val="317CBD"/>
              </a:solidFill>
            </a:endParaRPr>
          </a:p>
        </p:txBody>
      </p:sp>
      <p:sp>
        <p:nvSpPr>
          <p:cNvPr id="3" name="Content Placeholder 2"/>
          <p:cNvSpPr>
            <a:spLocks noGrp="1"/>
          </p:cNvSpPr>
          <p:nvPr>
            <p:ph idx="1"/>
          </p:nvPr>
        </p:nvSpPr>
        <p:spPr/>
        <p:txBody>
          <a:bodyPr>
            <a:normAutofit/>
          </a:bodyPr>
          <a:lstStyle/>
          <a:p>
            <a:pPr marL="0" indent="0">
              <a:buNone/>
            </a:pPr>
            <a:r>
              <a:rPr lang="en-US" sz="2400" dirty="0" smtClean="0"/>
              <a:t>Classically, a </a:t>
            </a:r>
            <a:r>
              <a:rPr lang="en-US" sz="2400" b="1" dirty="0" smtClean="0"/>
              <a:t>gene</a:t>
            </a:r>
            <a:r>
              <a:rPr lang="en-US" sz="2400" dirty="0" smtClean="0"/>
              <a:t> is defined as the information encoded by the sequence of a DNA region that is required for the construction of a protein.</a:t>
            </a:r>
          </a:p>
          <a:p>
            <a:pPr marL="0" indent="0">
              <a:buNone/>
            </a:pPr>
            <a:endParaRPr lang="en-US" sz="2400" dirty="0"/>
          </a:p>
        </p:txBody>
      </p:sp>
      <p:pic>
        <p:nvPicPr>
          <p:cNvPr id="1026" name="Picture 2" descr="Gen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17726" y="2768578"/>
            <a:ext cx="5607440" cy="326983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8647" t="-3928" r="81106" b="51768"/>
          <a:stretch/>
        </p:blipFill>
        <p:spPr>
          <a:xfrm>
            <a:off x="143583" y="99303"/>
            <a:ext cx="1642151" cy="1291752"/>
          </a:xfrm>
          <a:prstGeom prst="rect">
            <a:avLst/>
          </a:prstGeom>
        </p:spPr>
      </p:pic>
    </p:spTree>
    <p:extLst>
      <p:ext uri="{BB962C8B-B14F-4D97-AF65-F5344CB8AC3E}">
        <p14:creationId xmlns:p14="http://schemas.microsoft.com/office/powerpoint/2010/main" val="16364928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0212" y="332117"/>
            <a:ext cx="10515600" cy="1325563"/>
          </a:xfrm>
        </p:spPr>
        <p:txBody>
          <a:bodyPr>
            <a:noAutofit/>
          </a:bodyPr>
          <a:lstStyle/>
          <a:p>
            <a:r>
              <a:rPr lang="en-US" sz="2800" b="1" dirty="0" err="1" smtClean="0">
                <a:solidFill>
                  <a:srgbClr val="96C52E"/>
                </a:solidFill>
              </a:rPr>
              <a:t>Hopf</a:t>
            </a:r>
            <a:r>
              <a:rPr lang="en-US" sz="2800" b="1" dirty="0" smtClean="0">
                <a:solidFill>
                  <a:srgbClr val="96C52E"/>
                </a:solidFill>
              </a:rPr>
              <a:t> Bifurcations: Oscillatory Gene Expression</a:t>
            </a:r>
            <a:br>
              <a:rPr lang="en-US" sz="2800" b="1" dirty="0" smtClean="0">
                <a:solidFill>
                  <a:srgbClr val="96C52E"/>
                </a:solidFill>
              </a:rPr>
            </a:br>
            <a:endParaRPr lang="en-US" sz="2800" dirty="0">
              <a:solidFill>
                <a:srgbClr val="96C52E"/>
              </a:solidFill>
            </a:endParaRPr>
          </a:p>
        </p:txBody>
      </p:sp>
      <p:sp>
        <p:nvSpPr>
          <p:cNvPr id="3" name="Content Placeholder 2"/>
          <p:cNvSpPr>
            <a:spLocks noGrp="1"/>
          </p:cNvSpPr>
          <p:nvPr>
            <p:ph idx="1"/>
          </p:nvPr>
        </p:nvSpPr>
        <p:spPr>
          <a:xfrm>
            <a:off x="750651" y="1418314"/>
            <a:ext cx="10515600" cy="4351338"/>
          </a:xfrm>
        </p:spPr>
        <p:txBody>
          <a:bodyPr>
            <a:normAutofit/>
          </a:bodyPr>
          <a:lstStyle/>
          <a:p>
            <a:pPr marL="0" indent="0">
              <a:buNone/>
            </a:pPr>
            <a:r>
              <a:rPr lang="en-US" sz="2400" dirty="0"/>
              <a:t>Genes are often under regulation that causes them to express in an oscillatory pattern, with cycles ranging from hours to </a:t>
            </a:r>
            <a:r>
              <a:rPr lang="en-US" sz="2400" dirty="0" smtClean="0"/>
              <a:t>days.</a:t>
            </a:r>
            <a:r>
              <a:rPr lang="en-US" sz="2400" dirty="0"/>
              <a:t> Oscillatory gene expression has been detected in many genes, including Hes1, which is critical in neural development, and p53, the “guardian angel gene,” which is critical in cancer regulation. </a:t>
            </a:r>
          </a:p>
        </p:txBody>
      </p:sp>
      <p:pic>
        <p:nvPicPr>
          <p:cNvPr id="4" name="Picture 3" descr="C:\Users\mahro\OneDrive\Pictures\Screenshots\Screenshot (226).png"/>
          <p:cNvPicPr/>
          <p:nvPr/>
        </p:nvPicPr>
        <p:blipFill>
          <a:blip r:embed="rId2">
            <a:extLst>
              <a:ext uri="{28A0092B-C50C-407E-A947-70E740481C1C}">
                <a14:useLocalDpi xmlns:a14="http://schemas.microsoft.com/office/drawing/2010/main" val="0"/>
              </a:ext>
            </a:extLst>
          </a:blip>
          <a:srcRect/>
          <a:stretch>
            <a:fillRect/>
          </a:stretch>
        </p:blipFill>
        <p:spPr bwMode="auto">
          <a:xfrm>
            <a:off x="2541351" y="3264697"/>
            <a:ext cx="6934200" cy="3204096"/>
          </a:xfrm>
          <a:prstGeom prst="rect">
            <a:avLst/>
          </a:prstGeom>
          <a:noFill/>
          <a:ln>
            <a:no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0546" t="6597" r="34118" b="52944"/>
          <a:stretch/>
        </p:blipFill>
        <p:spPr>
          <a:xfrm>
            <a:off x="653375" y="348608"/>
            <a:ext cx="914401" cy="1001949"/>
          </a:xfrm>
          <a:prstGeom prst="rect">
            <a:avLst/>
          </a:prstGeom>
        </p:spPr>
      </p:pic>
    </p:spTree>
    <p:extLst>
      <p:ext uri="{BB962C8B-B14F-4D97-AF65-F5344CB8AC3E}">
        <p14:creationId xmlns:p14="http://schemas.microsoft.com/office/powerpoint/2010/main" val="35570816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1195" y="599940"/>
            <a:ext cx="10679350" cy="4351338"/>
          </a:xfrm>
        </p:spPr>
        <p:txBody>
          <a:bodyPr>
            <a:normAutofit/>
          </a:bodyPr>
          <a:lstStyle/>
          <a:p>
            <a:pPr marL="0" indent="0">
              <a:buNone/>
            </a:pPr>
            <a:r>
              <a:rPr lang="en-US" sz="2400" dirty="0" smtClean="0"/>
              <a:t>Rhythmic </a:t>
            </a:r>
            <a:r>
              <a:rPr lang="en-US" sz="2400" dirty="0"/>
              <a:t>gene expression has to be coordinated to, and in some cases actually drive, these rhythmic processes. Therefore, cells have evolved mechanisms to produce oscillatory gene expression. Most of these mechanisms depend on some kind of </a:t>
            </a:r>
            <a:r>
              <a:rPr lang="en-US" sz="2400" b="1" dirty="0"/>
              <a:t>negative feedback</a:t>
            </a:r>
            <a:r>
              <a:rPr lang="en-US" sz="2400" dirty="0"/>
              <a:t>, where the gene produces a product that </a:t>
            </a:r>
            <a:r>
              <a:rPr lang="en-US" sz="2400" b="1" dirty="0"/>
              <a:t>inhibits</a:t>
            </a:r>
            <a:r>
              <a:rPr lang="en-US" sz="2400" dirty="0"/>
              <a:t> that very gene.</a:t>
            </a:r>
          </a:p>
          <a:p>
            <a:pPr marL="0" indent="0">
              <a:buNone/>
            </a:pPr>
            <a:endParaRPr lang="en-US" sz="2400" dirty="0"/>
          </a:p>
        </p:txBody>
      </p:sp>
      <p:pic>
        <p:nvPicPr>
          <p:cNvPr id="4" name="Picture 3" descr="C:\Users\mahro\OneDrive\Pictures\Screenshots\Screenshot (227).png"/>
          <p:cNvPicPr/>
          <p:nvPr/>
        </p:nvPicPr>
        <p:blipFill>
          <a:blip r:embed="rId2">
            <a:extLst>
              <a:ext uri="{28A0092B-C50C-407E-A947-70E740481C1C}">
                <a14:useLocalDpi xmlns:a14="http://schemas.microsoft.com/office/drawing/2010/main" val="0"/>
              </a:ext>
            </a:extLst>
          </a:blip>
          <a:srcRect/>
          <a:stretch>
            <a:fillRect/>
          </a:stretch>
        </p:blipFill>
        <p:spPr bwMode="auto">
          <a:xfrm>
            <a:off x="2911833" y="2383276"/>
            <a:ext cx="5911155" cy="2178997"/>
          </a:xfrm>
          <a:prstGeom prst="rect">
            <a:avLst/>
          </a:prstGeom>
          <a:noFill/>
          <a:ln>
            <a:noFill/>
          </a:ln>
        </p:spPr>
      </p:pic>
      <p:sp>
        <p:nvSpPr>
          <p:cNvPr id="6" name="Rectangle 5"/>
          <p:cNvSpPr/>
          <p:nvPr/>
        </p:nvSpPr>
        <p:spPr>
          <a:xfrm>
            <a:off x="824419" y="5275103"/>
            <a:ext cx="10492902" cy="830997"/>
          </a:xfrm>
          <a:prstGeom prst="rect">
            <a:avLst/>
          </a:prstGeom>
        </p:spPr>
        <p:txBody>
          <a:bodyPr wrap="square">
            <a:spAutoFit/>
          </a:bodyPr>
          <a:lstStyle/>
          <a:p>
            <a:r>
              <a:rPr lang="en-US" sz="2400" dirty="0">
                <a:ea typeface="Calibri" panose="020F0502020204030204" pitchFamily="34" charset="0"/>
                <a:cs typeface="Arial" panose="020B0604020202020204" pitchFamily="34" charset="0"/>
              </a:rPr>
              <a:t>The occurrence of oscillations is generally caused by the presence of a </a:t>
            </a:r>
            <a:r>
              <a:rPr lang="en-US" sz="2400" b="1" dirty="0">
                <a:ea typeface="Calibri" panose="020F0502020204030204" pitchFamily="34" charset="0"/>
                <a:cs typeface="Arial" panose="020B0604020202020204" pitchFamily="34" charset="0"/>
              </a:rPr>
              <a:t>negative feedback loop</a:t>
            </a:r>
            <a:r>
              <a:rPr lang="en-US" sz="2400" dirty="0">
                <a:ea typeface="Calibri" panose="020F0502020204030204" pitchFamily="34" charset="0"/>
                <a:cs typeface="Arial" panose="020B0604020202020204" pitchFamily="34" charset="0"/>
              </a:rPr>
              <a:t> in the regulatory </a:t>
            </a:r>
            <a:r>
              <a:rPr lang="en-US" sz="2400" dirty="0" smtClean="0">
                <a:ea typeface="Calibri" panose="020F0502020204030204" pitchFamily="34" charset="0"/>
                <a:cs typeface="Arial" panose="020B0604020202020204" pitchFamily="34" charset="0"/>
              </a:rPr>
              <a:t>network. </a:t>
            </a:r>
            <a:endParaRPr lang="en-US" sz="2400" dirty="0"/>
          </a:p>
        </p:txBody>
      </p:sp>
    </p:spTree>
    <p:extLst>
      <p:ext uri="{BB962C8B-B14F-4D97-AF65-F5344CB8AC3E}">
        <p14:creationId xmlns:p14="http://schemas.microsoft.com/office/powerpoint/2010/main" val="359939422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err="1" smtClean="0"/>
              <a:t>Hopf</a:t>
            </a:r>
            <a:r>
              <a:rPr lang="en-US" sz="2800" dirty="0" smtClean="0"/>
              <a:t> bifurcation theorem (approximately)</a:t>
            </a:r>
            <a:endParaRPr lang="en-US" sz="2800" dirty="0"/>
          </a:p>
        </p:txBody>
      </p:sp>
      <p:sp>
        <p:nvSpPr>
          <p:cNvPr id="3" name="Content Placeholder 2"/>
          <p:cNvSpPr>
            <a:spLocks noGrp="1"/>
          </p:cNvSpPr>
          <p:nvPr>
            <p:ph idx="1"/>
          </p:nvPr>
        </p:nvSpPr>
        <p:spPr>
          <a:xfrm>
            <a:off x="1042481" y="1562978"/>
            <a:ext cx="10515600" cy="4351338"/>
          </a:xfrm>
        </p:spPr>
        <p:txBody>
          <a:bodyPr/>
          <a:lstStyle/>
          <a:p>
            <a:pPr marL="0" indent="0">
              <a:buNone/>
            </a:pPr>
            <a:r>
              <a:rPr lang="en-US" dirty="0" smtClean="0"/>
              <a:t>Consider </a:t>
            </a:r>
            <a:r>
              <a:rPr lang="en-US" dirty="0"/>
              <a:t>an equilibrium point of a vector field that depends on a parameter. Let J be the Jacobian matrix representing the linear approximation to the vector field at that equilibrium point. Suppose that a pair of conjugate eigenvalues of J, a ± bi passes from a &lt; 0 to a &gt; 0 as a parameter passes a critical value. In this case, the behavior changes from a stable equilibrium to an unstable equilibrium surrounded by a stable limit cycle attractor.</a:t>
            </a:r>
          </a:p>
          <a:p>
            <a:endParaRPr lang="en-US" dirty="0"/>
          </a:p>
        </p:txBody>
      </p:sp>
    </p:spTree>
    <p:extLst>
      <p:ext uri="{BB962C8B-B14F-4D97-AF65-F5344CB8AC3E}">
        <p14:creationId xmlns:p14="http://schemas.microsoft.com/office/powerpoint/2010/main" val="34880963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ahro\OneDrive\Pictures\Screenshots\Screenshot (224).png"/>
          <p:cNvPicPr/>
          <p:nvPr/>
        </p:nvPicPr>
        <p:blipFill rotWithShape="1">
          <a:blip r:embed="rId2">
            <a:extLst>
              <a:ext uri="{28A0092B-C50C-407E-A947-70E740481C1C}">
                <a14:useLocalDpi xmlns:a14="http://schemas.microsoft.com/office/drawing/2010/main" val="0"/>
              </a:ext>
            </a:extLst>
          </a:blip>
          <a:srcRect l="2539" b="37778"/>
          <a:stretch/>
        </p:blipFill>
        <p:spPr bwMode="auto">
          <a:xfrm>
            <a:off x="1789571" y="331650"/>
            <a:ext cx="8560659" cy="6263703"/>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532850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ahro\OneDrive\Pictures\Screenshots\Screenshot (224).png"/>
          <p:cNvPicPr/>
          <p:nvPr/>
        </p:nvPicPr>
        <p:blipFill rotWithShape="1">
          <a:blip r:embed="rId2">
            <a:extLst>
              <a:ext uri="{28A0092B-C50C-407E-A947-70E740481C1C}">
                <a14:useLocalDpi xmlns:a14="http://schemas.microsoft.com/office/drawing/2010/main" val="0"/>
              </a:ext>
            </a:extLst>
          </a:blip>
          <a:srcRect l="2539" t="62222"/>
          <a:stretch/>
        </p:blipFill>
        <p:spPr bwMode="auto">
          <a:xfrm>
            <a:off x="1712069" y="321011"/>
            <a:ext cx="8550612" cy="3988341"/>
          </a:xfrm>
          <a:prstGeom prst="rect">
            <a:avLst/>
          </a:prstGeom>
          <a:noFill/>
          <a:ln>
            <a:noFill/>
          </a:ln>
          <a:extLst>
            <a:ext uri="{53640926-AAD7-44D8-BBD7-CCE9431645EC}">
              <a14:shadowObscured xmlns:a14="http://schemas.microsoft.com/office/drawing/2010/main"/>
            </a:ext>
          </a:extLst>
        </p:spPr>
      </p:pic>
      <p:pic>
        <p:nvPicPr>
          <p:cNvPr id="5" name="Picture 4" descr="C:\Users\mahro\OneDrive\Pictures\Screenshots\Screenshot (225).png"/>
          <p:cNvPicPr/>
          <p:nvPr/>
        </p:nvPicPr>
        <p:blipFill rotWithShape="1">
          <a:blip r:embed="rId3">
            <a:extLst>
              <a:ext uri="{28A0092B-C50C-407E-A947-70E740481C1C}">
                <a14:useLocalDpi xmlns:a14="http://schemas.microsoft.com/office/drawing/2010/main" val="0"/>
              </a:ext>
            </a:extLst>
          </a:blip>
          <a:srcRect l="-165" t="48846" r="165" b="42342"/>
          <a:stretch/>
        </p:blipFill>
        <p:spPr bwMode="auto">
          <a:xfrm>
            <a:off x="1809346" y="4679004"/>
            <a:ext cx="7928042" cy="972766"/>
          </a:xfrm>
          <a:prstGeom prst="rect">
            <a:avLst/>
          </a:prstGeom>
          <a:noFill/>
          <a:ln>
            <a:noFill/>
          </a:ln>
        </p:spPr>
      </p:pic>
    </p:spTree>
    <p:extLst>
      <p:ext uri="{BB962C8B-B14F-4D97-AF65-F5344CB8AC3E}">
        <p14:creationId xmlns:p14="http://schemas.microsoft.com/office/powerpoint/2010/main" val="114573769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Users\mahro\OneDrive\Pictures\Screenshots\Screenshot (225).png"/>
          <p:cNvPicPr/>
          <p:nvPr/>
        </p:nvPicPr>
        <p:blipFill rotWithShape="1">
          <a:blip r:embed="rId2">
            <a:extLst>
              <a:ext uri="{28A0092B-C50C-407E-A947-70E740481C1C}">
                <a14:useLocalDpi xmlns:a14="http://schemas.microsoft.com/office/drawing/2010/main" val="0"/>
              </a:ext>
            </a:extLst>
          </a:blip>
          <a:srcRect b="53729"/>
          <a:stretch/>
        </p:blipFill>
        <p:spPr bwMode="auto">
          <a:xfrm>
            <a:off x="1275943" y="959931"/>
            <a:ext cx="8811639" cy="4633473"/>
          </a:xfrm>
          <a:prstGeom prst="rect">
            <a:avLst/>
          </a:prstGeom>
          <a:noFill/>
          <a:ln>
            <a:noFill/>
          </a:ln>
        </p:spPr>
      </p:pic>
    </p:spTree>
    <p:extLst>
      <p:ext uri="{BB962C8B-B14F-4D97-AF65-F5344CB8AC3E}">
        <p14:creationId xmlns:p14="http://schemas.microsoft.com/office/powerpoint/2010/main" val="126705884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6566" y="277576"/>
            <a:ext cx="10515600" cy="1325563"/>
          </a:xfrm>
        </p:spPr>
        <p:txBody>
          <a:bodyPr/>
          <a:lstStyle/>
          <a:p>
            <a:r>
              <a:rPr lang="en-US" dirty="0" smtClean="0">
                <a:solidFill>
                  <a:srgbClr val="4A6A93"/>
                </a:solidFill>
              </a:rPr>
              <a:t>References</a:t>
            </a:r>
            <a:endParaRPr lang="en-US" dirty="0"/>
          </a:p>
        </p:txBody>
      </p:sp>
      <p:sp>
        <p:nvSpPr>
          <p:cNvPr id="3" name="Content Placeholder 2"/>
          <p:cNvSpPr>
            <a:spLocks noGrp="1"/>
          </p:cNvSpPr>
          <p:nvPr>
            <p:ph idx="1"/>
          </p:nvPr>
        </p:nvSpPr>
        <p:spPr>
          <a:xfrm>
            <a:off x="447980" y="1457224"/>
            <a:ext cx="9572713" cy="4351338"/>
          </a:xfrm>
        </p:spPr>
        <p:txBody>
          <a:bodyPr>
            <a:noAutofit/>
          </a:bodyPr>
          <a:lstStyle/>
          <a:p>
            <a:pPr marL="0" indent="0">
              <a:buNone/>
            </a:pPr>
            <a:r>
              <a:rPr lang="en-US" sz="1800" dirty="0" smtClean="0">
                <a:solidFill>
                  <a:srgbClr val="8094AE"/>
                </a:solidFill>
              </a:rPr>
              <a:t>[1] </a:t>
            </a:r>
            <a:r>
              <a:rPr lang="en-US" sz="1800" dirty="0" err="1">
                <a:solidFill>
                  <a:srgbClr val="8094AE"/>
                </a:solidFill>
              </a:rPr>
              <a:t>Klipp</a:t>
            </a:r>
            <a:r>
              <a:rPr lang="en-US" sz="1800" dirty="0">
                <a:solidFill>
                  <a:srgbClr val="8094AE"/>
                </a:solidFill>
              </a:rPr>
              <a:t>, E., </a:t>
            </a:r>
            <a:r>
              <a:rPr lang="en-US" sz="1800" dirty="0" err="1">
                <a:solidFill>
                  <a:srgbClr val="8094AE"/>
                </a:solidFill>
              </a:rPr>
              <a:t>Liebermeister</a:t>
            </a:r>
            <a:r>
              <a:rPr lang="en-US" sz="1800" dirty="0">
                <a:solidFill>
                  <a:srgbClr val="8094AE"/>
                </a:solidFill>
              </a:rPr>
              <a:t>, W., </a:t>
            </a:r>
            <a:r>
              <a:rPr lang="en-US" sz="1800" dirty="0" err="1">
                <a:solidFill>
                  <a:srgbClr val="8094AE"/>
                </a:solidFill>
              </a:rPr>
              <a:t>Wierling</a:t>
            </a:r>
            <a:r>
              <a:rPr lang="en-US" sz="1800" dirty="0">
                <a:solidFill>
                  <a:srgbClr val="8094AE"/>
                </a:solidFill>
              </a:rPr>
              <a:t>, C., &amp; </a:t>
            </a:r>
            <a:r>
              <a:rPr lang="en-US" sz="1800" dirty="0" err="1">
                <a:solidFill>
                  <a:srgbClr val="8094AE"/>
                </a:solidFill>
              </a:rPr>
              <a:t>Kowald</a:t>
            </a:r>
            <a:r>
              <a:rPr lang="en-US" sz="1800" dirty="0">
                <a:solidFill>
                  <a:srgbClr val="8094AE"/>
                </a:solidFill>
              </a:rPr>
              <a:t>, A. (2016). </a:t>
            </a:r>
            <a:r>
              <a:rPr lang="en-US" sz="1800" i="1" dirty="0">
                <a:solidFill>
                  <a:srgbClr val="8094AE"/>
                </a:solidFill>
              </a:rPr>
              <a:t>Systems Biology: A Textbook</a:t>
            </a:r>
            <a:r>
              <a:rPr lang="en-US" sz="1800" dirty="0">
                <a:solidFill>
                  <a:srgbClr val="8094AE"/>
                </a:solidFill>
              </a:rPr>
              <a:t> (2nd ed.). Wiley-Blackwell</a:t>
            </a:r>
            <a:r>
              <a:rPr lang="en-US" sz="1800" dirty="0" smtClean="0">
                <a:solidFill>
                  <a:srgbClr val="8094AE"/>
                </a:solidFill>
              </a:rPr>
              <a:t>.</a:t>
            </a:r>
          </a:p>
          <a:p>
            <a:pPr marL="0" indent="0">
              <a:buNone/>
            </a:pPr>
            <a:r>
              <a:rPr lang="en-US" sz="1800" dirty="0" smtClean="0">
                <a:solidFill>
                  <a:srgbClr val="8094AE"/>
                </a:solidFill>
              </a:rPr>
              <a:t>[2] </a:t>
            </a:r>
            <a:r>
              <a:rPr lang="en-US" sz="1800" dirty="0" err="1" smtClean="0">
                <a:solidFill>
                  <a:srgbClr val="8094AE"/>
                </a:solidFill>
              </a:rPr>
              <a:t>Garfinkel</a:t>
            </a:r>
            <a:r>
              <a:rPr lang="en-US" sz="1800" dirty="0">
                <a:solidFill>
                  <a:srgbClr val="8094AE"/>
                </a:solidFill>
              </a:rPr>
              <a:t>, A., </a:t>
            </a:r>
            <a:r>
              <a:rPr lang="en-US" sz="1800" dirty="0" err="1">
                <a:solidFill>
                  <a:srgbClr val="8094AE"/>
                </a:solidFill>
              </a:rPr>
              <a:t>Shevtsov</a:t>
            </a:r>
            <a:r>
              <a:rPr lang="en-US" sz="1800" dirty="0">
                <a:solidFill>
                  <a:srgbClr val="8094AE"/>
                </a:solidFill>
              </a:rPr>
              <a:t>, J., &amp; </a:t>
            </a:r>
            <a:r>
              <a:rPr lang="en-US" sz="1800" dirty="0" err="1">
                <a:solidFill>
                  <a:srgbClr val="8094AE"/>
                </a:solidFill>
              </a:rPr>
              <a:t>Guo</a:t>
            </a:r>
            <a:r>
              <a:rPr lang="en-US" sz="1800" dirty="0">
                <a:solidFill>
                  <a:srgbClr val="8094AE"/>
                </a:solidFill>
              </a:rPr>
              <a:t>, Y. (2017). </a:t>
            </a:r>
            <a:r>
              <a:rPr lang="en-US" sz="1800" i="1" dirty="0">
                <a:solidFill>
                  <a:srgbClr val="8094AE"/>
                </a:solidFill>
              </a:rPr>
              <a:t>Modeling Life: The Mathematics of Biological Systems</a:t>
            </a:r>
            <a:r>
              <a:rPr lang="en-US" sz="1800" dirty="0">
                <a:solidFill>
                  <a:srgbClr val="8094AE"/>
                </a:solidFill>
              </a:rPr>
              <a:t> (1st ed. 2017 ed.). Springer.</a:t>
            </a:r>
          </a:p>
          <a:p>
            <a:pPr marL="0" indent="0">
              <a:buNone/>
            </a:pPr>
            <a:r>
              <a:rPr lang="en-US" sz="1800" dirty="0" smtClean="0">
                <a:solidFill>
                  <a:srgbClr val="8094AE"/>
                </a:solidFill>
              </a:rPr>
              <a:t>[3] Li</a:t>
            </a:r>
            <a:r>
              <a:rPr lang="en-US" sz="1800" dirty="0">
                <a:solidFill>
                  <a:srgbClr val="8094AE"/>
                </a:solidFill>
              </a:rPr>
              <a:t>, W., Krishna, S., </a:t>
            </a:r>
            <a:r>
              <a:rPr lang="en-US" sz="1800" dirty="0" err="1">
                <a:solidFill>
                  <a:srgbClr val="8094AE"/>
                </a:solidFill>
              </a:rPr>
              <a:t>Pigolotti</a:t>
            </a:r>
            <a:r>
              <a:rPr lang="en-US" sz="1800" dirty="0">
                <a:solidFill>
                  <a:srgbClr val="8094AE"/>
                </a:solidFill>
              </a:rPr>
              <a:t>, S., </a:t>
            </a:r>
            <a:r>
              <a:rPr lang="en-US" sz="1800" dirty="0" err="1">
                <a:solidFill>
                  <a:srgbClr val="8094AE"/>
                </a:solidFill>
              </a:rPr>
              <a:t>Mitarai</a:t>
            </a:r>
            <a:r>
              <a:rPr lang="en-US" sz="1800" dirty="0">
                <a:solidFill>
                  <a:srgbClr val="8094AE"/>
                </a:solidFill>
              </a:rPr>
              <a:t>, N., &amp; Jensen, M. H. (2012). Switching between oscillations and homeostasis in competing negative and positive feedback motifs. </a:t>
            </a:r>
            <a:r>
              <a:rPr lang="en-US" sz="1800" i="1" dirty="0">
                <a:solidFill>
                  <a:srgbClr val="8094AE"/>
                </a:solidFill>
              </a:rPr>
              <a:t>Journal of Theoretical Biology</a:t>
            </a:r>
            <a:r>
              <a:rPr lang="en-US" sz="1800" dirty="0">
                <a:solidFill>
                  <a:srgbClr val="8094AE"/>
                </a:solidFill>
              </a:rPr>
              <a:t>, </a:t>
            </a:r>
            <a:r>
              <a:rPr lang="en-US" sz="1800" i="1" dirty="0">
                <a:solidFill>
                  <a:srgbClr val="8094AE"/>
                </a:solidFill>
              </a:rPr>
              <a:t>307</a:t>
            </a:r>
            <a:r>
              <a:rPr lang="en-US" sz="1800" dirty="0">
                <a:solidFill>
                  <a:srgbClr val="8094AE"/>
                </a:solidFill>
              </a:rPr>
              <a:t>, 205–210. https://</a:t>
            </a:r>
            <a:r>
              <a:rPr lang="en-US" sz="1800" dirty="0" smtClean="0">
                <a:solidFill>
                  <a:srgbClr val="8094AE"/>
                </a:solidFill>
              </a:rPr>
              <a:t>doi.org/10.1016/j.jtbi.2012.04.011</a:t>
            </a:r>
          </a:p>
          <a:p>
            <a:pPr marL="0" indent="0">
              <a:buNone/>
            </a:pPr>
            <a:r>
              <a:rPr lang="en-US" sz="1800" dirty="0" smtClean="0">
                <a:solidFill>
                  <a:srgbClr val="8094AE"/>
                </a:solidFill>
              </a:rPr>
              <a:t>[4] </a:t>
            </a:r>
            <a:r>
              <a:rPr lang="en-US" sz="1800" dirty="0" err="1" smtClean="0">
                <a:solidFill>
                  <a:srgbClr val="8094AE"/>
                </a:solidFill>
              </a:rPr>
              <a:t>Alon</a:t>
            </a:r>
            <a:r>
              <a:rPr lang="en-US" sz="1800" dirty="0">
                <a:solidFill>
                  <a:srgbClr val="8094AE"/>
                </a:solidFill>
              </a:rPr>
              <a:t>, U. (2019). </a:t>
            </a:r>
            <a:r>
              <a:rPr lang="en-US" sz="1800" i="1" dirty="0">
                <a:solidFill>
                  <a:srgbClr val="8094AE"/>
                </a:solidFill>
              </a:rPr>
              <a:t>An Introduction to Systems Biology: Design Principles of Biological Circuits </a:t>
            </a:r>
            <a:r>
              <a:rPr lang="en-US" sz="1800" i="1" dirty="0" smtClean="0">
                <a:solidFill>
                  <a:srgbClr val="8094AE"/>
                </a:solidFill>
              </a:rPr>
              <a:t>   (</a:t>
            </a:r>
            <a:r>
              <a:rPr lang="en-US" sz="1800" i="1" dirty="0">
                <a:solidFill>
                  <a:srgbClr val="8094AE"/>
                </a:solidFill>
              </a:rPr>
              <a:t>Chapman &amp; Hall/CRC Computational Biology Series)</a:t>
            </a:r>
            <a:r>
              <a:rPr lang="en-US" sz="1800" dirty="0">
                <a:solidFill>
                  <a:srgbClr val="8094AE"/>
                </a:solidFill>
              </a:rPr>
              <a:t> (2nd ed.). Chapman and Hall/CRC</a:t>
            </a:r>
            <a:r>
              <a:rPr lang="en-US" sz="1800" dirty="0" smtClean="0">
                <a:solidFill>
                  <a:srgbClr val="8094AE"/>
                </a:solidFill>
              </a:rPr>
              <a:t>.</a:t>
            </a:r>
            <a:endParaRPr lang="en-US" sz="1800" dirty="0">
              <a:solidFill>
                <a:srgbClr val="8094AE"/>
              </a:solidFill>
            </a:endParaRPr>
          </a:p>
          <a:p>
            <a:pPr marL="0" indent="0">
              <a:buNone/>
            </a:pPr>
            <a:r>
              <a:rPr lang="en-US" sz="1800" dirty="0" smtClean="0">
                <a:solidFill>
                  <a:srgbClr val="8094AE"/>
                </a:solidFill>
              </a:rPr>
              <a:t>[5] </a:t>
            </a:r>
            <a:r>
              <a:rPr lang="en-US" sz="1800" dirty="0" err="1" smtClean="0">
                <a:solidFill>
                  <a:srgbClr val="8094AE"/>
                </a:solidFill>
              </a:rPr>
              <a:t>Neuhauser</a:t>
            </a:r>
            <a:r>
              <a:rPr lang="en-US" sz="1800" dirty="0">
                <a:solidFill>
                  <a:srgbClr val="8094AE"/>
                </a:solidFill>
              </a:rPr>
              <a:t>, C. (2022). </a:t>
            </a:r>
            <a:r>
              <a:rPr lang="en-US" sz="1800" i="1" dirty="0">
                <a:solidFill>
                  <a:srgbClr val="8094AE"/>
                </a:solidFill>
              </a:rPr>
              <a:t>Calculus For Biology and Medicine (Calculus for Life Sciences Series) 3th (third) edition</a:t>
            </a:r>
            <a:r>
              <a:rPr lang="en-US" sz="1800" dirty="0">
                <a:solidFill>
                  <a:srgbClr val="8094AE"/>
                </a:solidFill>
              </a:rPr>
              <a:t>. Pearson.</a:t>
            </a:r>
          </a:p>
          <a:p>
            <a:pPr marL="0" indent="0">
              <a:buNone/>
            </a:pPr>
            <a:r>
              <a:rPr lang="en-US" sz="1800" dirty="0" smtClean="0">
                <a:solidFill>
                  <a:srgbClr val="8094AE"/>
                </a:solidFill>
              </a:rPr>
              <a:t>[6] </a:t>
            </a:r>
            <a:r>
              <a:rPr lang="en-US" sz="1800" dirty="0" err="1" smtClean="0">
                <a:solidFill>
                  <a:srgbClr val="8094AE"/>
                </a:solidFill>
              </a:rPr>
              <a:t>Vignoni</a:t>
            </a:r>
            <a:r>
              <a:rPr lang="en-US" sz="1800" dirty="0">
                <a:solidFill>
                  <a:srgbClr val="8094AE"/>
                </a:solidFill>
              </a:rPr>
              <a:t>, A. (2020, June). </a:t>
            </a:r>
            <a:r>
              <a:rPr lang="en-US" sz="1800" i="1" dirty="0">
                <a:solidFill>
                  <a:srgbClr val="8094AE"/>
                </a:solidFill>
              </a:rPr>
              <a:t>Modeling: ODEs and Hill Functions Section 1: ODEs, Law of mass action and the central dogma</a:t>
            </a:r>
            <a:r>
              <a:rPr lang="en-US" sz="1800" dirty="0">
                <a:solidFill>
                  <a:srgbClr val="8094AE"/>
                </a:solidFill>
              </a:rPr>
              <a:t> [Poster session]. Synthetic Biology and </a:t>
            </a:r>
            <a:r>
              <a:rPr lang="en-US" sz="1800" dirty="0" err="1">
                <a:solidFill>
                  <a:srgbClr val="8094AE"/>
                </a:solidFill>
              </a:rPr>
              <a:t>BiosystemsControl</a:t>
            </a:r>
            <a:r>
              <a:rPr lang="en-US" sz="1800" dirty="0">
                <a:solidFill>
                  <a:srgbClr val="8094AE"/>
                </a:solidFill>
              </a:rPr>
              <a:t> Lab, Valencia, Valencia.</a:t>
            </a:r>
          </a:p>
          <a:p>
            <a:pPr marL="0" indent="0">
              <a:buNone/>
            </a:pPr>
            <a:endParaRPr lang="en-US" sz="1800" dirty="0" smtClean="0">
              <a:solidFill>
                <a:srgbClr val="8094AE"/>
              </a:solidFill>
            </a:endParaRPr>
          </a:p>
        </p:txBody>
      </p:sp>
      <p:pic>
        <p:nvPicPr>
          <p:cNvPr id="4" name="Content Placeholder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l="459" t="53465" r="5909" b="21526"/>
          <a:stretch/>
        </p:blipFill>
        <p:spPr>
          <a:xfrm rot="5400000">
            <a:off x="7671602" y="2349094"/>
            <a:ext cx="6856330" cy="2158148"/>
          </a:xfrm>
          <a:prstGeom prst="rect">
            <a:avLst/>
          </a:prstGeom>
        </p:spPr>
      </p:pic>
    </p:spTree>
    <p:extLst>
      <p:ext uri="{BB962C8B-B14F-4D97-AF65-F5344CB8AC3E}">
        <p14:creationId xmlns:p14="http://schemas.microsoft.com/office/powerpoint/2010/main" val="366411987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6661" y="318154"/>
            <a:ext cx="11199092" cy="4351338"/>
          </a:xfrm>
        </p:spPr>
        <p:txBody>
          <a:bodyPr>
            <a:normAutofit/>
          </a:bodyPr>
          <a:lstStyle/>
          <a:p>
            <a:pPr marL="0" indent="0">
              <a:buNone/>
            </a:pPr>
            <a:r>
              <a:rPr lang="en-US" sz="2400" dirty="0" smtClean="0"/>
              <a:t>The term </a:t>
            </a:r>
            <a:r>
              <a:rPr lang="en-US" sz="2400" b="1" dirty="0" smtClean="0"/>
              <a:t>gene</a:t>
            </a:r>
            <a:r>
              <a:rPr lang="en-US" sz="2400" dirty="0" smtClean="0"/>
              <a:t> </a:t>
            </a:r>
            <a:r>
              <a:rPr lang="en-US" sz="2400" b="1" dirty="0" smtClean="0"/>
              <a:t>expression</a:t>
            </a:r>
            <a:r>
              <a:rPr lang="en-US" sz="2400" dirty="0" smtClean="0"/>
              <a:t> commonly refers to the whole process during which the information of a particular gene is translated into a particular protein. This process involves several steps:</a:t>
            </a:r>
          </a:p>
          <a:p>
            <a:pPr marL="0" indent="0">
              <a:buNone/>
            </a:pPr>
            <a:endParaRPr lang="en-US" sz="2400" dirty="0" smtClean="0"/>
          </a:p>
          <a:p>
            <a:pPr marL="0" indent="0">
              <a:buNone/>
            </a:pPr>
            <a:r>
              <a:rPr lang="en-US" sz="2400" dirty="0"/>
              <a:t> </a:t>
            </a:r>
            <a:r>
              <a:rPr lang="en-US" sz="2400" dirty="0" smtClean="0"/>
              <a:t>    1. Transcription</a:t>
            </a:r>
          </a:p>
          <a:p>
            <a:pPr marL="0" indent="0">
              <a:buNone/>
            </a:pPr>
            <a:r>
              <a:rPr lang="en-US" sz="2400" dirty="0"/>
              <a:t> </a:t>
            </a:r>
            <a:r>
              <a:rPr lang="en-US" sz="2400" dirty="0" smtClean="0"/>
              <a:t>    2. mRNA processing </a:t>
            </a:r>
            <a:r>
              <a:rPr lang="en-US" sz="1800" dirty="0" smtClean="0"/>
              <a:t>(in eukaryotic cells)</a:t>
            </a:r>
          </a:p>
          <a:p>
            <a:pPr marL="0" indent="0">
              <a:buNone/>
            </a:pPr>
            <a:r>
              <a:rPr lang="en-US" sz="2400" dirty="0"/>
              <a:t> </a:t>
            </a:r>
            <a:r>
              <a:rPr lang="en-US" sz="2400" dirty="0" smtClean="0"/>
              <a:t>    3. Translation</a:t>
            </a:r>
          </a:p>
          <a:p>
            <a:pPr marL="514350" indent="-514350">
              <a:buFont typeface="+mj-lt"/>
              <a:buAutoNum type="arabicPeriod"/>
            </a:pPr>
            <a:endParaRPr lang="en-US" sz="2400" b="1" dirty="0" smtClean="0"/>
          </a:p>
          <a:p>
            <a:pPr marL="0" indent="0">
              <a:buNone/>
            </a:pPr>
            <a:endParaRPr lang="en-US" sz="2400" dirty="0"/>
          </a:p>
        </p:txBody>
      </p:sp>
      <p:pic>
        <p:nvPicPr>
          <p:cNvPr id="2054" name="Picture 6" descr="Transcription And Translation: Image Details - NCI Visuals On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595" y="1296993"/>
            <a:ext cx="6077158" cy="489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872641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36600" y="532534"/>
            <a:ext cx="10515600" cy="5083175"/>
          </a:xfrm>
        </p:spPr>
        <p:txBody>
          <a:bodyPr>
            <a:normAutofit/>
          </a:bodyPr>
          <a:lstStyle/>
          <a:p>
            <a:pPr marL="0" indent="0">
              <a:buNone/>
            </a:pPr>
            <a:r>
              <a:rPr lang="en-US" sz="2400" dirty="0"/>
              <a:t>Gene expression in eukaryotes is controlled at six different </a:t>
            </a:r>
            <a:r>
              <a:rPr lang="en-US" sz="2400" dirty="0" smtClean="0"/>
              <a:t>steps:</a:t>
            </a:r>
          </a:p>
          <a:p>
            <a:pPr marL="0" indent="0">
              <a:buNone/>
            </a:pPr>
            <a:endParaRPr lang="en-US" sz="2400" dirty="0" smtClean="0"/>
          </a:p>
          <a:p>
            <a:pPr marL="457200" indent="-457200">
              <a:buFont typeface="+mj-lt"/>
              <a:buAutoNum type="arabicPeriod"/>
            </a:pPr>
            <a:r>
              <a:rPr lang="en-US" sz="2400" b="1" dirty="0" smtClean="0"/>
              <a:t>Transcriptional</a:t>
            </a:r>
            <a:r>
              <a:rPr lang="en-US" sz="2400" dirty="0" smtClean="0"/>
              <a:t> </a:t>
            </a:r>
            <a:r>
              <a:rPr lang="en-US" sz="2400" dirty="0"/>
              <a:t>control: when and how often is a gene </a:t>
            </a:r>
            <a:r>
              <a:rPr lang="en-US" sz="2400" dirty="0" smtClean="0"/>
              <a:t>transcribed.</a:t>
            </a:r>
          </a:p>
          <a:p>
            <a:pPr marL="457200" indent="-457200">
              <a:buFont typeface="+mj-lt"/>
              <a:buAutoNum type="arabicPeriod"/>
            </a:pPr>
            <a:r>
              <a:rPr lang="en-US" sz="2400" b="1" dirty="0" smtClean="0"/>
              <a:t>RNA </a:t>
            </a:r>
            <a:r>
              <a:rPr lang="en-US" sz="2400" b="1" dirty="0"/>
              <a:t>processing </a:t>
            </a:r>
            <a:r>
              <a:rPr lang="en-US" sz="2400" dirty="0"/>
              <a:t>control: how is the RNA transcript </a:t>
            </a:r>
            <a:r>
              <a:rPr lang="en-US" sz="2400" dirty="0" smtClean="0"/>
              <a:t>spliced.</a:t>
            </a:r>
          </a:p>
          <a:p>
            <a:pPr marL="457200" indent="-457200">
              <a:buFont typeface="+mj-lt"/>
              <a:buAutoNum type="arabicPeriod"/>
            </a:pPr>
            <a:r>
              <a:rPr lang="en-US" sz="2400" b="1" dirty="0" smtClean="0"/>
              <a:t>RNA </a:t>
            </a:r>
            <a:r>
              <a:rPr lang="en-US" sz="2400" b="1" dirty="0"/>
              <a:t>transport and localization </a:t>
            </a:r>
            <a:r>
              <a:rPr lang="en-US" sz="2400" dirty="0"/>
              <a:t>control: which mRNAs in the nucleus are exported to cytosol and where in the cytosol are they </a:t>
            </a:r>
            <a:r>
              <a:rPr lang="en-US" sz="2400" dirty="0" smtClean="0"/>
              <a:t>localized.</a:t>
            </a:r>
          </a:p>
          <a:p>
            <a:pPr marL="457200" indent="-457200">
              <a:buFont typeface="+mj-lt"/>
              <a:buAutoNum type="arabicPeriod"/>
            </a:pPr>
            <a:r>
              <a:rPr lang="en-US" sz="2400" b="1" dirty="0" smtClean="0"/>
              <a:t>Translational</a:t>
            </a:r>
            <a:r>
              <a:rPr lang="en-US" sz="2400" dirty="0" smtClean="0"/>
              <a:t> </a:t>
            </a:r>
            <a:r>
              <a:rPr lang="en-US" sz="2400" dirty="0"/>
              <a:t>control: which mRNAs in the cytosol are translated by </a:t>
            </a:r>
            <a:r>
              <a:rPr lang="en-US" sz="2400" dirty="0" smtClean="0"/>
              <a:t>ribosomes</a:t>
            </a:r>
          </a:p>
          <a:p>
            <a:pPr marL="457200" indent="-457200">
              <a:buFont typeface="+mj-lt"/>
              <a:buAutoNum type="arabicPeriod"/>
            </a:pPr>
            <a:r>
              <a:rPr lang="en-US" sz="2400" b="1" dirty="0" smtClean="0"/>
              <a:t>mRNA </a:t>
            </a:r>
            <a:r>
              <a:rPr lang="en-US" sz="2400" b="1" dirty="0"/>
              <a:t>degradation </a:t>
            </a:r>
            <a:r>
              <a:rPr lang="en-US" sz="2400" dirty="0"/>
              <a:t>control: which mRNAs in the cytosol are destabilized</a:t>
            </a:r>
            <a:r>
              <a:rPr lang="en-US" sz="2400" dirty="0" smtClean="0"/>
              <a:t>.</a:t>
            </a:r>
          </a:p>
          <a:p>
            <a:pPr marL="457200" indent="-457200">
              <a:buFont typeface="+mj-lt"/>
              <a:buAutoNum type="arabicPeriod"/>
            </a:pPr>
            <a:r>
              <a:rPr lang="en-US" sz="2400" b="1" dirty="0" smtClean="0"/>
              <a:t>Protein activity </a:t>
            </a:r>
            <a:r>
              <a:rPr lang="en-US" sz="2400" dirty="0" smtClean="0"/>
              <a:t>control: decide upon activation, inactivation, compartmentalization, and degradation of the translated protein.</a:t>
            </a:r>
          </a:p>
          <a:p>
            <a:pPr marL="0" indent="0">
              <a:buNone/>
            </a:pPr>
            <a:r>
              <a:rPr lang="en-US" sz="2400" dirty="0" smtClean="0"/>
              <a:t> </a:t>
            </a:r>
            <a:endParaRPr lang="en-US" sz="2400" dirty="0"/>
          </a:p>
        </p:txBody>
      </p:sp>
    </p:spTree>
    <p:extLst>
      <p:ext uri="{BB962C8B-B14F-4D97-AF65-F5344CB8AC3E}">
        <p14:creationId xmlns:p14="http://schemas.microsoft.com/office/powerpoint/2010/main" val="2728861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44235" y="449406"/>
            <a:ext cx="10901219" cy="4351338"/>
          </a:xfrm>
        </p:spPr>
        <p:txBody>
          <a:bodyPr>
            <a:normAutofit/>
          </a:bodyPr>
          <a:lstStyle/>
          <a:p>
            <a:pPr marL="0" indent="0">
              <a:buNone/>
            </a:pPr>
            <a:r>
              <a:rPr lang="en-US" sz="2400" dirty="0"/>
              <a:t>The expression level of the majority of genes is controlled by </a:t>
            </a:r>
            <a:r>
              <a:rPr lang="en-US" sz="2400" b="1" dirty="0"/>
              <a:t>transcription factors</a:t>
            </a:r>
            <a:r>
              <a:rPr lang="en-US" sz="2400" dirty="0"/>
              <a:t>. </a:t>
            </a:r>
            <a:r>
              <a:rPr lang="en-US" sz="2400" b="1" dirty="0"/>
              <a:t>Transcription factors </a:t>
            </a:r>
            <a:r>
              <a:rPr lang="en-US" sz="2400" dirty="0"/>
              <a:t>are proteins that </a:t>
            </a:r>
            <a:r>
              <a:rPr lang="en-US" sz="2400" b="1" dirty="0"/>
              <a:t>bind to DNA regulatory sequences </a:t>
            </a:r>
            <a:r>
              <a:rPr lang="en-US" sz="2400" i="1" dirty="0"/>
              <a:t>upstream</a:t>
            </a:r>
            <a:r>
              <a:rPr lang="en-US" sz="2400" dirty="0"/>
              <a:t> of the site at which transcription is </a:t>
            </a:r>
            <a:r>
              <a:rPr lang="en-US" sz="2400" dirty="0" smtClean="0"/>
              <a:t>initiated.</a:t>
            </a:r>
            <a:endParaRPr lang="en-US" sz="2400" dirty="0"/>
          </a:p>
          <a:p>
            <a:pPr marL="0" indent="0">
              <a:buNone/>
            </a:pPr>
            <a:endParaRPr lang="en-US" sz="2000" dirty="0"/>
          </a:p>
        </p:txBody>
      </p:sp>
      <p:pic>
        <p:nvPicPr>
          <p:cNvPr id="3074" name="Picture 2" descr="Transcription factors (article) | Khan Academy"/>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32659" y="1673698"/>
            <a:ext cx="6924370" cy="489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3908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09600" y="831965"/>
                <a:ext cx="10956636" cy="4351338"/>
              </a:xfrm>
            </p:spPr>
            <p:txBody>
              <a:bodyPr>
                <a:noAutofit/>
              </a:bodyPr>
              <a:lstStyle/>
              <a:p>
                <a:pPr marL="0" indent="0">
                  <a:buNone/>
                </a:pPr>
                <a:r>
                  <a:rPr lang="en-US" sz="2400" dirty="0"/>
                  <a:t>Advances in microarray and assay technologies are facilitating increasingly large amounts of laboratory data for analysis of these </a:t>
                </a:r>
                <a:r>
                  <a:rPr lang="en-US" sz="2400" dirty="0" smtClean="0"/>
                  <a:t>networks.</a:t>
                </a:r>
              </a:p>
              <a:p>
                <a:pPr marL="0" indent="0">
                  <a:buNone/>
                </a:pPr>
                <a:r>
                  <a:rPr lang="en-US" sz="2400" dirty="0" smtClean="0"/>
                  <a:t>If </a:t>
                </a:r>
                <a:r>
                  <a:rPr lang="en-US" sz="2400" dirty="0"/>
                  <a:t>the network is operating sufficiently close to a steady-state, have shown that multiple linear regressions can be applied to this data to derive </a:t>
                </a:r>
                <a:r>
                  <a:rPr lang="en-US" sz="2400" b="1" dirty="0"/>
                  <a:t>a linear ordinary differential equation (ODE)</a:t>
                </a:r>
                <a:r>
                  <a:rPr lang="en-US" sz="2400" dirty="0"/>
                  <a:t> model of the form</a:t>
                </a:r>
                <a:r>
                  <a:rPr lang="en-US" sz="2400" dirty="0" smtClean="0"/>
                  <a:t>:</a:t>
                </a:r>
              </a:p>
              <a:p>
                <a:pPr marL="0" indent="0">
                  <a:buNone/>
                </a:pPr>
                <a:endParaRPr lang="en-US" sz="2400" dirty="0"/>
              </a:p>
              <a:p>
                <a:pPr marL="0" indent="0">
                  <a:buNone/>
                </a:pPr>
                <a14:m>
                  <m:oMathPara xmlns:m="http://schemas.openxmlformats.org/officeDocument/2006/math">
                    <m:oMathParaPr>
                      <m:jc m:val="center"/>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1">
                          <a:latin typeface="Cambria Math" panose="02040503050406030204" pitchFamily="18" charset="0"/>
                        </a:rPr>
                        <m:t>=</m:t>
                      </m:r>
                      <m:r>
                        <a:rPr lang="en-US" sz="2400" i="1">
                          <a:latin typeface="Cambria Math" panose="02040503050406030204" pitchFamily="18" charset="0"/>
                        </a:rPr>
                        <m:t>𝐴𝑥</m:t>
                      </m:r>
                      <m:r>
                        <a:rPr lang="en-US" sz="2400" i="1">
                          <a:latin typeface="Cambria Math" panose="02040503050406030204" pitchFamily="18" charset="0"/>
                        </a:rPr>
                        <m:t>+</m:t>
                      </m:r>
                      <m:r>
                        <a:rPr lang="en-US" sz="2400" i="1">
                          <a:latin typeface="Cambria Math" panose="02040503050406030204" pitchFamily="18" charset="0"/>
                        </a:rPr>
                        <m:t>𝐵𝑢</m:t>
                      </m:r>
                    </m:oMath>
                  </m:oMathPara>
                </a14:m>
                <a:endParaRPr lang="en-US" sz="2400" dirty="0" smtClean="0"/>
              </a:p>
              <a:p>
                <a:pPr marL="0" indent="0">
                  <a:buNone/>
                </a:pPr>
                <a:endParaRPr lang="en-US" sz="2400" dirty="0"/>
              </a:p>
              <a:p>
                <a:pPr marL="0" indent="0">
                  <a:buNone/>
                </a:pPr>
                <a:r>
                  <a:rPr lang="en-US" sz="2400" dirty="0"/>
                  <a:t>where </a:t>
                </a:r>
                <a:r>
                  <a:rPr lang="en-US" sz="2400" i="1" dirty="0"/>
                  <a:t>A</a:t>
                </a:r>
                <a:r>
                  <a:rPr lang="en-US" sz="2400" dirty="0"/>
                  <a:t> and </a:t>
                </a:r>
                <a:r>
                  <a:rPr lang="en-US" sz="2400" i="1" dirty="0"/>
                  <a:t>B</a:t>
                </a:r>
                <a:r>
                  <a:rPr lang="en-US" sz="2400" dirty="0"/>
                  <a:t> are real-valued matrices of suitable sizes, </a:t>
                </a:r>
                <a:r>
                  <a:rPr lang="en-US" sz="2400" i="1" dirty="0"/>
                  <a:t>x</a:t>
                </a:r>
                <a:r>
                  <a:rPr lang="en-US" sz="2400" dirty="0"/>
                  <a:t> is the vector of gene expression values, and </a:t>
                </a:r>
                <a:r>
                  <a:rPr lang="en-US" sz="2400" i="1" dirty="0"/>
                  <a:t>u</a:t>
                </a:r>
                <a:r>
                  <a:rPr lang="en-US" sz="2400" dirty="0"/>
                  <a:t> is the vector (or matrix) of exciting </a:t>
                </a:r>
                <a:r>
                  <a:rPr lang="en-US" sz="2400" dirty="0" smtClean="0"/>
                  <a:t>inputs.</a:t>
                </a:r>
                <a:endParaRPr lang="en-US" sz="2400" dirty="0"/>
              </a:p>
              <a:p>
                <a:pPr marL="0" indent="0">
                  <a:buNone/>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09600" y="831965"/>
                <a:ext cx="10956636" cy="4351338"/>
              </a:xfrm>
              <a:blipFill>
                <a:blip r:embed="rId2"/>
                <a:stretch>
                  <a:fillRect l="-835" t="-1961" r="-390"/>
                </a:stretch>
              </a:blipFill>
            </p:spPr>
            <p:txBody>
              <a:bodyPr/>
              <a:lstStyle/>
              <a:p>
                <a:r>
                  <a:rPr lang="en-US">
                    <a:noFill/>
                  </a:rPr>
                  <a:t> </a:t>
                </a:r>
              </a:p>
            </p:txBody>
          </p:sp>
        </mc:Fallback>
      </mc:AlternateContent>
      <p:pic>
        <p:nvPicPr>
          <p:cNvPr id="4" name="Picture 3" descr="Question Icon Design, Question Icons, Questionmark Icon, Ask Icon PNG and  Vector with Transparent Background for Free Download | Question icon, Question  mark icon, Icon desig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5535901"/>
            <a:ext cx="601509" cy="60150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211109" y="5359601"/>
            <a:ext cx="10671324" cy="954107"/>
          </a:xfrm>
          <a:prstGeom prst="rect">
            <a:avLst/>
          </a:prstGeom>
        </p:spPr>
        <p:txBody>
          <a:bodyPr wrap="square">
            <a:spAutoFit/>
          </a:bodyPr>
          <a:lstStyle/>
          <a:p>
            <a:r>
              <a:rPr lang="en-US" dirty="0" smtClean="0"/>
              <a:t>Steady-state?</a:t>
            </a:r>
          </a:p>
          <a:p>
            <a:r>
              <a:rPr lang="en-US" dirty="0"/>
              <a:t>When a reaction involves one or more intermediates, </a:t>
            </a:r>
            <a:r>
              <a:rPr lang="en-US" dirty="0" smtClean="0"/>
              <a:t>if</a:t>
            </a:r>
            <a:r>
              <a:rPr lang="en-US" b="1" dirty="0" smtClean="0"/>
              <a:t> </a:t>
            </a:r>
            <a:r>
              <a:rPr lang="en-US" b="1" dirty="0"/>
              <a:t>concentration of one of the intermediates remains constant </a:t>
            </a:r>
            <a:r>
              <a:rPr lang="en-US" dirty="0"/>
              <a:t>at some stage of the </a:t>
            </a:r>
            <a:r>
              <a:rPr lang="en-US" dirty="0" smtClean="0"/>
              <a:t>reaction</a:t>
            </a:r>
            <a:r>
              <a:rPr lang="en-US" dirty="0"/>
              <a:t>,</a:t>
            </a:r>
            <a:r>
              <a:rPr lang="en-US" dirty="0" smtClean="0"/>
              <a:t> </a:t>
            </a:r>
            <a:r>
              <a:rPr lang="en-US" dirty="0"/>
              <a:t>the system has reached a steady-state</a:t>
            </a:r>
          </a:p>
        </p:txBody>
      </p:sp>
    </p:spTree>
    <p:extLst>
      <p:ext uri="{BB962C8B-B14F-4D97-AF65-F5344CB8AC3E}">
        <p14:creationId xmlns:p14="http://schemas.microsoft.com/office/powerpoint/2010/main" val="347271503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35000" y="310861"/>
            <a:ext cx="10515600" cy="4351338"/>
          </a:xfrm>
        </p:spPr>
        <p:txBody>
          <a:bodyPr>
            <a:normAutofit/>
          </a:bodyPr>
          <a:lstStyle/>
          <a:p>
            <a:pPr marL="0" indent="0">
              <a:buNone/>
            </a:pPr>
            <a:r>
              <a:rPr lang="en-US" sz="2400" dirty="0" smtClean="0"/>
              <a:t>We can describe the dynamics of the TF binding network by a set of ordinary differential equations.</a:t>
            </a:r>
          </a:p>
          <a:p>
            <a:pPr marL="0" indent="0">
              <a:buNone/>
            </a:pPr>
            <a:endParaRPr lang="en-US" sz="2400" dirty="0" smtClean="0"/>
          </a:p>
          <a:p>
            <a:pPr marL="0" indent="0">
              <a:buNone/>
            </a:pPr>
            <a:r>
              <a:rPr lang="en-US" sz="2400" dirty="0" smtClean="0"/>
              <a:t>	       </a:t>
            </a:r>
            <a:r>
              <a:rPr lang="en-US" sz="2000" dirty="0" smtClean="0"/>
              <a:t>Activator TF </a:t>
            </a:r>
            <a:r>
              <a:rPr lang="en-US" sz="2400" dirty="0" smtClean="0"/>
              <a:t>		    			      </a:t>
            </a:r>
            <a:r>
              <a:rPr lang="en-US" sz="2000" dirty="0" smtClean="0"/>
              <a:t>Inhibitor TF </a:t>
            </a:r>
          </a:p>
          <a:p>
            <a:pPr marL="0" indent="0">
              <a:buNone/>
            </a:pPr>
            <a:endParaRPr lang="en-US" sz="2400" dirty="0" smtClean="0"/>
          </a:p>
          <a:p>
            <a:pPr marL="0" indent="0">
              <a:buNone/>
            </a:pPr>
            <a:endParaRPr lang="en-US" sz="2400" b="1" dirty="0" smtClean="0"/>
          </a:p>
          <a:p>
            <a:pPr marL="0" indent="0">
              <a:buNone/>
            </a:pPr>
            <a:endParaRPr lang="en-US" sz="2400" dirty="0" smtClean="0"/>
          </a:p>
        </p:txBody>
      </p:sp>
      <p:pic>
        <p:nvPicPr>
          <p:cNvPr id="4" name="Picture 3" descr="C:\Users\mahro\OneDrive\Pictures\Screenshots\Screenshot (211).png"/>
          <p:cNvPicPr/>
          <p:nvPr/>
        </p:nvPicPr>
        <p:blipFill>
          <a:blip r:embed="rId2">
            <a:extLst>
              <a:ext uri="{28A0092B-C50C-407E-A947-70E740481C1C}">
                <a14:useLocalDpi xmlns:a14="http://schemas.microsoft.com/office/drawing/2010/main" val="0"/>
              </a:ext>
            </a:extLst>
          </a:blip>
          <a:srcRect/>
          <a:stretch>
            <a:fillRect/>
          </a:stretch>
        </p:blipFill>
        <p:spPr bwMode="auto">
          <a:xfrm>
            <a:off x="635000" y="3278952"/>
            <a:ext cx="5943600" cy="2634615"/>
          </a:xfrm>
          <a:prstGeom prst="rect">
            <a:avLst/>
          </a:prstGeom>
          <a:noFill/>
          <a:ln>
            <a:noFill/>
          </a:ln>
        </p:spPr>
      </p:pic>
      <p:pic>
        <p:nvPicPr>
          <p:cNvPr id="5" name="Picture 4" descr="C:\Users\mahro\OneDrive\Pictures\Screenshots\Screenshot (212).png"/>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b="34780"/>
          <a:stretch/>
        </p:blipFill>
        <p:spPr bwMode="auto">
          <a:xfrm>
            <a:off x="558802" y="2437446"/>
            <a:ext cx="5758872" cy="593725"/>
          </a:xfrm>
          <a:prstGeom prst="rect">
            <a:avLst/>
          </a:prstGeom>
          <a:noFill/>
          <a:ln>
            <a:noFill/>
          </a:ln>
          <a:extLst>
            <a:ext uri="{53640926-AAD7-44D8-BBD7-CCE9431645EC}">
              <a14:shadowObscured xmlns:a14="http://schemas.microsoft.com/office/drawing/2010/main"/>
            </a:ext>
          </a:extLst>
        </p:spPr>
      </p:pic>
      <p:pic>
        <p:nvPicPr>
          <p:cNvPr id="6" name="Picture 5" descr="C:\Users\mahro\OneDrive\Pictures\Screenshots\Screenshot (213).png"/>
          <p:cNvPicPr/>
          <p:nvPr/>
        </p:nvPicPr>
        <p:blipFill rotWithShape="1">
          <a:blip r:embed="rId5">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rcRect r="28555" b="79103"/>
          <a:stretch/>
        </p:blipFill>
        <p:spPr bwMode="auto">
          <a:xfrm>
            <a:off x="7056583" y="2281382"/>
            <a:ext cx="3962400" cy="997570"/>
          </a:xfrm>
          <a:prstGeom prst="rect">
            <a:avLst/>
          </a:prstGeom>
          <a:noFill/>
          <a:ln>
            <a:noFill/>
          </a:ln>
        </p:spPr>
      </p:pic>
      <p:pic>
        <p:nvPicPr>
          <p:cNvPr id="7" name="Picture 6" descr="C:\Users\mahro\OneDrive\Pictures\Screenshots\Screenshot (213).png"/>
          <p:cNvPicPr/>
          <p:nvPr/>
        </p:nvPicPr>
        <p:blipFill rotWithShape="1">
          <a:blip r:embed="rId7">
            <a:extLst>
              <a:ext uri="{28A0092B-C50C-407E-A947-70E740481C1C}">
                <a14:useLocalDpi xmlns:a14="http://schemas.microsoft.com/office/drawing/2010/main" val="0"/>
              </a:ext>
            </a:extLst>
          </a:blip>
          <a:srcRect l="310" t="39867" r="18094" b="7125"/>
          <a:stretch/>
        </p:blipFill>
        <p:spPr bwMode="auto">
          <a:xfrm>
            <a:off x="6871853" y="3217313"/>
            <a:ext cx="4793671" cy="2696253"/>
          </a:xfrm>
          <a:prstGeom prst="rect">
            <a:avLst/>
          </a:prstGeom>
          <a:noFill/>
          <a:ln>
            <a:noFill/>
          </a:ln>
        </p:spPr>
      </p:pic>
      <p:sp>
        <p:nvSpPr>
          <p:cNvPr id="8" name="Rectangle 7"/>
          <p:cNvSpPr/>
          <p:nvPr/>
        </p:nvSpPr>
        <p:spPr>
          <a:xfrm>
            <a:off x="563415" y="1302327"/>
            <a:ext cx="11102109" cy="5209309"/>
          </a:xfrm>
          <a:prstGeom prst="rect">
            <a:avLst/>
          </a:prstGeom>
          <a:noFill/>
          <a:ln w="28575">
            <a:solidFill>
              <a:srgbClr val="4A6A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558802" y="2161311"/>
            <a:ext cx="11106722" cy="0"/>
          </a:xfrm>
          <a:prstGeom prst="line">
            <a:avLst/>
          </a:prstGeom>
          <a:ln w="38100">
            <a:solidFill>
              <a:srgbClr val="4A6A93"/>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1427837" y="268325"/>
            <a:ext cx="1274323" cy="369332"/>
          </a:xfrm>
          <a:prstGeom prst="rect">
            <a:avLst/>
          </a:prstGeom>
          <a:noFill/>
        </p:spPr>
        <p:txBody>
          <a:bodyPr wrap="square" rtlCol="0">
            <a:spAutoFit/>
          </a:bodyPr>
          <a:lstStyle/>
          <a:p>
            <a:r>
              <a:rPr lang="en-US" b="1" dirty="0">
                <a:hlinkClick r:id="rId8" action="ppaction://hlinksldjump"/>
              </a:rPr>
              <a:t>B</a:t>
            </a:r>
            <a:r>
              <a:rPr lang="en-US" b="1" dirty="0" smtClean="0">
                <a:hlinkClick r:id="rId8" action="ppaction://hlinksldjump"/>
              </a:rPr>
              <a:t>ack</a:t>
            </a:r>
            <a:endParaRPr lang="en-US" b="1" dirty="0"/>
          </a:p>
        </p:txBody>
      </p:sp>
      <p:pic>
        <p:nvPicPr>
          <p:cNvPr id="9218" name="Picture 2" descr="go-back-icon.yellow - Meine alte Haustü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844178" y="159348"/>
            <a:ext cx="612843" cy="612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7778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The transcriptional regulatory network for E. coli derived from the...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1838" y="418289"/>
            <a:ext cx="6293796" cy="6190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6344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5">
      <a:majorFont>
        <a:latin typeface="Britannic Bold"/>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962</TotalTime>
  <Words>1327</Words>
  <Application>Microsoft Office PowerPoint</Application>
  <PresentationFormat>Widescreen</PresentationFormat>
  <Paragraphs>150</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Berlin Sans FB Demi</vt:lpstr>
      <vt:lpstr>Britannic Bold</vt:lpstr>
      <vt:lpstr>Calibri</vt:lpstr>
      <vt:lpstr>Calisto MT</vt:lpstr>
      <vt:lpstr>Cambria Math</vt:lpstr>
      <vt:lpstr>Roboto</vt:lpstr>
      <vt:lpstr>Times New Roman</vt:lpstr>
      <vt:lpstr>Office Theme</vt:lpstr>
      <vt:lpstr>PowerPoint Presentation</vt:lpstr>
      <vt:lpstr>Overview of the main concepts</vt:lpstr>
      <vt:lpstr>Regulation of Gene Expression (a biological approach) </vt:lpstr>
      <vt:lpstr>PowerPoint Presentation</vt:lpstr>
      <vt:lpstr>PowerPoint Presentation</vt:lpstr>
      <vt:lpstr>PowerPoint Presentation</vt:lpstr>
      <vt:lpstr>PowerPoint Presentation</vt:lpstr>
      <vt:lpstr>PowerPoint Presentation</vt:lpstr>
      <vt:lpstr>PowerPoint Presentation</vt:lpstr>
      <vt:lpstr>Stoichiometric Matrix</vt:lpstr>
      <vt:lpstr>PowerPoint Presentation</vt:lpstr>
      <vt:lpstr>PowerPoint Presentation</vt:lpstr>
      <vt:lpstr>PowerPoint Presentation</vt:lpstr>
      <vt:lpstr>2-1 Information Encoded in the Stoichiometric Matrix N</vt:lpstr>
      <vt:lpstr>PowerPoint Presentation</vt:lpstr>
      <vt:lpstr>PowerPoint Presentation</vt:lpstr>
      <vt:lpstr>PowerPoint Presentation</vt:lpstr>
      <vt:lpstr>PowerPoint Presentation</vt:lpstr>
      <vt:lpstr>PowerPoint Presentation</vt:lpstr>
      <vt:lpstr>2-2 Conservation Relations – Null Space of N^T</vt:lpstr>
      <vt:lpstr>PowerPoint Presentation</vt:lpstr>
      <vt:lpstr>PowerPoint Presentation</vt:lpstr>
      <vt:lpstr>PowerPoint Presentation</vt:lpstr>
      <vt:lpstr>Solving ODEs via Matrices</vt:lpstr>
      <vt:lpstr>PowerPoint Presentation</vt:lpstr>
      <vt:lpstr>PowerPoint Presentation</vt:lpstr>
      <vt:lpstr>PowerPoint Presentation</vt:lpstr>
      <vt:lpstr>PowerPoint Presentation</vt:lpstr>
      <vt:lpstr>PowerPoint Presentation</vt:lpstr>
      <vt:lpstr>Hopf Bifurcations: Oscillatory Gene Expression </vt:lpstr>
      <vt:lpstr>PowerPoint Presentation</vt:lpstr>
      <vt:lpstr>Hopf bifurcation theorem (approximately)</vt:lpstr>
      <vt:lpstr>PowerPoint Presentation</vt:lpstr>
      <vt:lpstr>PowerPoint Presentation</vt:lpstr>
      <vt:lpstr>PowerPoint Presentation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Mahroo Hajimehdi</dc:creator>
  <cp:lastModifiedBy>Mahroo Hajimehdi</cp:lastModifiedBy>
  <cp:revision>50</cp:revision>
  <dcterms:created xsi:type="dcterms:W3CDTF">2022-01-02T15:44:46Z</dcterms:created>
  <dcterms:modified xsi:type="dcterms:W3CDTF">2022-01-03T08:10:41Z</dcterms:modified>
</cp:coreProperties>
</file>